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4"/>
  </p:notesMasterIdLst>
  <p:handoutMasterIdLst>
    <p:handoutMasterId r:id="rId15"/>
  </p:handoutMasterIdLst>
  <p:sldIdLst>
    <p:sldId id="256" r:id="rId5"/>
    <p:sldId id="329" r:id="rId6"/>
    <p:sldId id="342" r:id="rId7"/>
    <p:sldId id="338" r:id="rId8"/>
    <p:sldId id="328" r:id="rId9"/>
    <p:sldId id="344" r:id="rId10"/>
    <p:sldId id="343" r:id="rId11"/>
    <p:sldId id="341" r:id="rId12"/>
    <p:sldId id="345" r:id="rId13"/>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7"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3729"/>
    <a:srgbClr val="EB1C22"/>
    <a:srgbClr val="FAF8F4"/>
    <a:srgbClr val="B1B0B0"/>
    <a:srgbClr val="666666"/>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sfarg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46F890A9-2807-4EBB-B81D-B2AA78EC7F39}" styleName="Mørk stil 2 - uthevingsfarge 5 / uthevingsfarg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2DE63D5-997A-4646-A377-4702673A728D}" styleName="Lys stil 2 - uthevingsfarg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ys stil 2 - uthevingsfarg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ys stil 2 - uthevingsfarg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ys stil 2 - uthevingsfarg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C2FFA5D-87B4-456A-9821-1D502468CF0F}" styleName="Temastil 1 - uthevingsfarg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iddels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86594" autoAdjust="0"/>
  </p:normalViewPr>
  <p:slideViewPr>
    <p:cSldViewPr snapToGrid="0" snapToObjects="1">
      <p:cViewPr varScale="1">
        <p:scale>
          <a:sx n="107" d="100"/>
          <a:sy n="107" d="100"/>
        </p:scale>
        <p:origin x="2266" y="67"/>
      </p:cViewPr>
      <p:guideLst>
        <p:guide orient="horz" pos="1597"/>
        <p:guide pos="2880"/>
      </p:guideLst>
    </p:cSldViewPr>
  </p:slideViewPr>
  <p:notesTextViewPr>
    <p:cViewPr>
      <p:scale>
        <a:sx n="100" d="100"/>
        <a:sy n="100" d="100"/>
      </p:scale>
      <p:origin x="0" y="0"/>
    </p:cViewPr>
  </p:notesTextViewPr>
  <p:sorterViewPr>
    <p:cViewPr>
      <p:scale>
        <a:sx n="149" d="100"/>
        <a:sy n="14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fsrv-fil01\sentralt$\Felles\Organisasjonsavdelingen\Teamene\Verveteamet\Statistikk\Ogasjonsgrader\Organisasjonsgrad%20K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srv-fil01\sentralt$\Felles\Organisasjonsavdelingen\Teamene\Verveteamet\Statistikk\Ogasjonsgrader\Organisasjonsgrad%20K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srv-fil01\sentralt$\Felles\Organisasjonsavdelingen\_%20overf&#248;rt%20fellesomr&#229;de\Verveteamet\Statistikk\MasterStatistikk.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TA\Downloads\Medlemsutvikling.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a:t>Organisasjonsgrad Spekter helse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'Spekter Helse TT'!$B$25:$B$31</c:f>
              <c:numCache>
                <c:formatCode>General</c:formatCode>
                <c:ptCount val="7"/>
                <c:pt idx="0">
                  <c:v>2014</c:v>
                </c:pt>
                <c:pt idx="1">
                  <c:v>2015</c:v>
                </c:pt>
                <c:pt idx="2">
                  <c:v>2016</c:v>
                </c:pt>
                <c:pt idx="3">
                  <c:v>2017</c:v>
                </c:pt>
                <c:pt idx="4">
                  <c:v>2018</c:v>
                </c:pt>
                <c:pt idx="5">
                  <c:v>2019</c:v>
                </c:pt>
                <c:pt idx="6">
                  <c:v>2020</c:v>
                </c:pt>
              </c:numCache>
            </c:numRef>
          </c:xVal>
          <c:yVal>
            <c:numRef>
              <c:f>'Spekter Helse TT'!$C$25:$C$31</c:f>
              <c:numCache>
                <c:formatCode>0.00%</c:formatCode>
                <c:ptCount val="7"/>
                <c:pt idx="0">
                  <c:v>0.14649999999999999</c:v>
                </c:pt>
                <c:pt idx="1">
                  <c:v>0.1472</c:v>
                </c:pt>
                <c:pt idx="2">
                  <c:v>0.1434</c:v>
                </c:pt>
                <c:pt idx="3">
                  <c:v>0.14130000000000001</c:v>
                </c:pt>
                <c:pt idx="4">
                  <c:v>0.1384</c:v>
                </c:pt>
                <c:pt idx="5">
                  <c:v>0.1366</c:v>
                </c:pt>
                <c:pt idx="6">
                  <c:v>0.1401</c:v>
                </c:pt>
              </c:numCache>
            </c:numRef>
          </c:yVal>
          <c:smooth val="0"/>
          <c:extLst>
            <c:ext xmlns:c16="http://schemas.microsoft.com/office/drawing/2014/chart" uri="{C3380CC4-5D6E-409C-BE32-E72D297353CC}">
              <c16:uniqueId val="{00000000-1079-4E12-9EFB-403B212A7083}"/>
            </c:ext>
          </c:extLst>
        </c:ser>
        <c:dLbls>
          <c:showLegendKey val="0"/>
          <c:showVal val="0"/>
          <c:showCatName val="0"/>
          <c:showSerName val="0"/>
          <c:showPercent val="0"/>
          <c:showBubbleSize val="0"/>
        </c:dLbls>
        <c:axId val="567645720"/>
        <c:axId val="567653560"/>
      </c:scatterChart>
      <c:valAx>
        <c:axId val="567645720"/>
        <c:scaling>
          <c:orientation val="minMax"/>
          <c:max val="2020"/>
          <c:min val="201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67653560"/>
        <c:crosses val="autoZero"/>
        <c:crossBetween val="midCat"/>
      </c:valAx>
      <c:valAx>
        <c:axId val="5676535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6764572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Organisasjonsgrad</a:t>
            </a:r>
            <a:r>
              <a:rPr lang="en-US" baseline="0"/>
              <a:t> KS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scatterChart>
        <c:scatterStyle val="lineMarker"/>
        <c:varyColors val="0"/>
        <c:ser>
          <c:idx val="0"/>
          <c:order val="0"/>
          <c:tx>
            <c:strRef>
              <c:f>KS!$C$6</c:f>
              <c:strCache>
                <c:ptCount val="1"/>
                <c:pt idx="0">
                  <c:v>Org. grad</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KS!$B$7:$B$17</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xVal>
          <c:yVal>
            <c:numRef>
              <c:f>KS!$C$7:$C$17</c:f>
              <c:numCache>
                <c:formatCode>0.00%</c:formatCode>
                <c:ptCount val="11"/>
                <c:pt idx="0">
                  <c:v>0.36859999999999998</c:v>
                </c:pt>
                <c:pt idx="1">
                  <c:v>0.36299999999999999</c:v>
                </c:pt>
                <c:pt idx="2">
                  <c:v>0.36399999999999999</c:v>
                </c:pt>
                <c:pt idx="3">
                  <c:v>0.35949999999999999</c:v>
                </c:pt>
                <c:pt idx="4">
                  <c:v>0.36399999999999999</c:v>
                </c:pt>
                <c:pt idx="5">
                  <c:v>0.36180000000000001</c:v>
                </c:pt>
                <c:pt idx="6">
                  <c:v>0.35639999999999999</c:v>
                </c:pt>
                <c:pt idx="7">
                  <c:v>0.35539999999999999</c:v>
                </c:pt>
                <c:pt idx="8">
                  <c:v>0.3493</c:v>
                </c:pt>
                <c:pt idx="9">
                  <c:v>0.35670000000000002</c:v>
                </c:pt>
                <c:pt idx="10">
                  <c:v>0.35389999999999999</c:v>
                </c:pt>
              </c:numCache>
            </c:numRef>
          </c:yVal>
          <c:smooth val="0"/>
          <c:extLst>
            <c:ext xmlns:c16="http://schemas.microsoft.com/office/drawing/2014/chart" uri="{C3380CC4-5D6E-409C-BE32-E72D297353CC}">
              <c16:uniqueId val="{00000000-02ED-465C-81DB-1FF099A79551}"/>
            </c:ext>
          </c:extLst>
        </c:ser>
        <c:dLbls>
          <c:showLegendKey val="0"/>
          <c:showVal val="0"/>
          <c:showCatName val="0"/>
          <c:showSerName val="0"/>
          <c:showPercent val="0"/>
          <c:showBubbleSize val="0"/>
        </c:dLbls>
        <c:axId val="567644544"/>
        <c:axId val="567646896"/>
      </c:scatterChart>
      <c:valAx>
        <c:axId val="567644544"/>
        <c:scaling>
          <c:orientation val="minMax"/>
          <c:max val="2020"/>
          <c:min val="201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67646896"/>
        <c:crosses val="autoZero"/>
        <c:crossBetween val="midCat"/>
      </c:valAx>
      <c:valAx>
        <c:axId val="5676468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676445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nb-NO"/>
              <a:t>Fagforbundet</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spPr>
            <a:solidFill>
              <a:srgbClr val="C00000"/>
            </a:solidFill>
            <a:ln>
              <a:solidFill>
                <a:srgbClr val="C00000"/>
              </a:solidFill>
            </a:ln>
            <a:effectLst/>
          </c:spPr>
          <c:invertIfNegative val="0"/>
          <c:trendline>
            <c:spPr>
              <a:ln w="19050" cap="rnd">
                <a:solidFill>
                  <a:schemeClr val="accent1"/>
                </a:solidFill>
                <a:prstDash val="sysDot"/>
              </a:ln>
              <a:effectLst/>
            </c:spPr>
            <c:trendlineType val="linear"/>
            <c:dispRSqr val="0"/>
            <c:dispEq val="0"/>
          </c:trendline>
          <c:trendline>
            <c:spPr>
              <a:ln w="38100" cap="rnd">
                <a:solidFill>
                  <a:schemeClr val="tx1"/>
                </a:solidFill>
                <a:prstDash val="sysDot"/>
              </a:ln>
              <a:effectLst/>
            </c:spPr>
            <c:trendlineType val="linear"/>
            <c:dispRSqr val="0"/>
            <c:dispEq val="0"/>
          </c:trendline>
          <c:cat>
            <c:numRef>
              <c:f>'Tot Yrk Fylke'!$B$22:$M$22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'Tot Yrk Fylke'!$B$37:$M$37</c:f>
              <c:numCache>
                <c:formatCode>#\ ##0_ ;[Red]\-#\ ##0\ </c:formatCode>
                <c:ptCount val="11"/>
                <c:pt idx="0">
                  <c:v>2973</c:v>
                </c:pt>
                <c:pt idx="1">
                  <c:v>3835</c:v>
                </c:pt>
                <c:pt idx="2">
                  <c:v>-557</c:v>
                </c:pt>
                <c:pt idx="3">
                  <c:v>2694</c:v>
                </c:pt>
                <c:pt idx="4">
                  <c:v>1205</c:v>
                </c:pt>
                <c:pt idx="5">
                  <c:v>3171</c:v>
                </c:pt>
                <c:pt idx="6">
                  <c:v>1828</c:v>
                </c:pt>
                <c:pt idx="7">
                  <c:v>1815</c:v>
                </c:pt>
                <c:pt idx="8">
                  <c:v>3807</c:v>
                </c:pt>
                <c:pt idx="9">
                  <c:v>1265.2628652886779</c:v>
                </c:pt>
                <c:pt idx="10">
                  <c:v>230.73713471132214</c:v>
                </c:pt>
              </c:numCache>
            </c:numRef>
          </c:val>
          <c:extLst>
            <c:ext xmlns:c16="http://schemas.microsoft.com/office/drawing/2014/chart" uri="{C3380CC4-5D6E-409C-BE32-E72D297353CC}">
              <c16:uniqueId val="{00000002-FE43-4EBD-B4D5-38EBB559550B}"/>
            </c:ext>
          </c:extLst>
        </c:ser>
        <c:dLbls>
          <c:showLegendKey val="0"/>
          <c:showVal val="0"/>
          <c:showCatName val="0"/>
          <c:showSerName val="0"/>
          <c:showPercent val="0"/>
          <c:showBubbleSize val="0"/>
        </c:dLbls>
        <c:gapWidth val="219"/>
        <c:overlap val="-27"/>
        <c:axId val="312121728"/>
        <c:axId val="312125648"/>
      </c:barChart>
      <c:catAx>
        <c:axId val="31212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312125648"/>
        <c:crosses val="autoZero"/>
        <c:auto val="1"/>
        <c:lblAlgn val="ctr"/>
        <c:lblOffset val="100"/>
        <c:noMultiLvlLbl val="0"/>
      </c:catAx>
      <c:valAx>
        <c:axId val="312125648"/>
        <c:scaling>
          <c:orientation val="minMax"/>
        </c:scaling>
        <c:delete val="0"/>
        <c:axPos val="l"/>
        <c:majorGridlines>
          <c:spPr>
            <a:ln w="9525" cap="flat" cmpd="sng" algn="ctr">
              <a:solidFill>
                <a:schemeClr val="tx1">
                  <a:lumMod val="15000"/>
                  <a:lumOff val="85000"/>
                </a:schemeClr>
              </a:solidFill>
              <a:round/>
            </a:ln>
            <a:effectLst/>
          </c:spPr>
        </c:majorGridlines>
        <c:numFmt formatCode="#\ ##0_ ;[Red]\-#\ ##0\ "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3121217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nb-NO"/>
          </a:p>
        </c:txPr>
      </c:dTable>
      <c:spPr>
        <a:noFill/>
        <a:ln>
          <a:noFill/>
        </a:ln>
        <a:effectLst/>
      </c:spPr>
    </c:plotArea>
    <c:plotVisOnly val="1"/>
    <c:dispBlanksAs val="gap"/>
    <c:showDLblsOverMax val="0"/>
  </c:chart>
  <c:spPr>
    <a:noFill/>
    <a:ln>
      <a:noFill/>
    </a:ln>
    <a:effectLst/>
  </c:spPr>
  <c:txPr>
    <a:bodyPr/>
    <a:lstStyle/>
    <a:p>
      <a:pPr>
        <a:defRPr sz="1200"/>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t>Prognose</a:t>
            </a:r>
            <a:r>
              <a:rPr lang="en-US" sz="2000" b="1" baseline="0" dirty="0"/>
              <a:t> </a:t>
            </a:r>
            <a:r>
              <a:rPr lang="en-US" sz="2000" b="1" baseline="0" dirty="0" err="1"/>
              <a:t>utvikling</a:t>
            </a:r>
            <a:r>
              <a:rPr lang="en-US" sz="2000" b="1" baseline="0" dirty="0"/>
              <a:t> </a:t>
            </a:r>
            <a:r>
              <a:rPr lang="en-US" sz="2000" b="1" baseline="0" dirty="0" err="1"/>
              <a:t>antall</a:t>
            </a:r>
            <a:r>
              <a:rPr lang="en-US" sz="2000" b="1" baseline="0" dirty="0"/>
              <a:t> </a:t>
            </a:r>
            <a:r>
              <a:rPr lang="en-US" sz="2000" b="1" baseline="0" dirty="0" err="1"/>
              <a:t>Pensjonist</a:t>
            </a:r>
            <a:r>
              <a:rPr lang="en-US" sz="2000" b="1" baseline="0" dirty="0"/>
              <a:t>-/</a:t>
            </a:r>
            <a:r>
              <a:rPr lang="en-US" sz="2000" b="1" baseline="0" dirty="0" err="1"/>
              <a:t>uføremedlemmer</a:t>
            </a:r>
            <a:r>
              <a:rPr lang="en-US" sz="2000" b="1" baseline="0" dirty="0"/>
              <a:t> -&gt;2030</a:t>
            </a:r>
            <a:endParaRPr lang="en-US" sz="2000" b="1"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lineChart>
        <c:grouping val="standard"/>
        <c:varyColors val="0"/>
        <c:ser>
          <c:idx val="0"/>
          <c:order val="0"/>
          <c:tx>
            <c:strRef>
              <c:f>Sheet1!$B$3</c:f>
              <c:strCache>
                <c:ptCount val="1"/>
                <c:pt idx="0">
                  <c:v>Totalt Medlemmer</c:v>
                </c:pt>
              </c:strCache>
            </c:strRef>
          </c:tx>
          <c:spPr>
            <a:ln w="47625" cap="rnd">
              <a:solidFill>
                <a:schemeClr val="accent1"/>
              </a:solidFill>
              <a:round/>
            </a:ln>
            <a:effectLst/>
          </c:spPr>
          <c:marker>
            <c:symbol val="none"/>
          </c:marker>
          <c:dPt>
            <c:idx val="133"/>
            <c:marker>
              <c:symbol val="none"/>
            </c:marker>
            <c:bubble3D val="0"/>
            <c:spPr>
              <a:ln w="47625" cap="rnd">
                <a:solidFill>
                  <a:srgbClr val="C00000"/>
                </a:solidFill>
                <a:round/>
              </a:ln>
              <a:effectLst/>
            </c:spPr>
            <c:extLst>
              <c:ext xmlns:c16="http://schemas.microsoft.com/office/drawing/2014/chart" uri="{C3380CC4-5D6E-409C-BE32-E72D297353CC}">
                <c16:uniqueId val="{00000001-DE85-41A2-B53B-85CD38F6D656}"/>
              </c:ext>
            </c:extLst>
          </c:dPt>
          <c:dPt>
            <c:idx val="134"/>
            <c:marker>
              <c:symbol val="none"/>
            </c:marker>
            <c:bubble3D val="0"/>
            <c:spPr>
              <a:ln w="47625" cap="rnd">
                <a:solidFill>
                  <a:srgbClr val="C00000"/>
                </a:solidFill>
                <a:round/>
              </a:ln>
              <a:effectLst/>
            </c:spPr>
            <c:extLst>
              <c:ext xmlns:c16="http://schemas.microsoft.com/office/drawing/2014/chart" uri="{C3380CC4-5D6E-409C-BE32-E72D297353CC}">
                <c16:uniqueId val="{00000003-DE85-41A2-B53B-85CD38F6D656}"/>
              </c:ext>
            </c:extLst>
          </c:dPt>
          <c:dPt>
            <c:idx val="135"/>
            <c:marker>
              <c:symbol val="none"/>
            </c:marker>
            <c:bubble3D val="0"/>
            <c:spPr>
              <a:ln w="47625" cap="rnd">
                <a:solidFill>
                  <a:srgbClr val="C00000"/>
                </a:solidFill>
                <a:round/>
              </a:ln>
              <a:effectLst/>
            </c:spPr>
            <c:extLst>
              <c:ext xmlns:c16="http://schemas.microsoft.com/office/drawing/2014/chart" uri="{C3380CC4-5D6E-409C-BE32-E72D297353CC}">
                <c16:uniqueId val="{00000005-DE85-41A2-B53B-85CD38F6D656}"/>
              </c:ext>
            </c:extLst>
          </c:dPt>
          <c:dPt>
            <c:idx val="136"/>
            <c:marker>
              <c:symbol val="none"/>
            </c:marker>
            <c:bubble3D val="0"/>
            <c:spPr>
              <a:ln w="47625" cap="rnd">
                <a:solidFill>
                  <a:srgbClr val="C00000"/>
                </a:solidFill>
                <a:round/>
              </a:ln>
              <a:effectLst/>
            </c:spPr>
            <c:extLst>
              <c:ext xmlns:c16="http://schemas.microsoft.com/office/drawing/2014/chart" uri="{C3380CC4-5D6E-409C-BE32-E72D297353CC}">
                <c16:uniqueId val="{00000007-DE85-41A2-B53B-85CD38F6D656}"/>
              </c:ext>
            </c:extLst>
          </c:dPt>
          <c:dPt>
            <c:idx val="137"/>
            <c:marker>
              <c:symbol val="none"/>
            </c:marker>
            <c:bubble3D val="0"/>
            <c:spPr>
              <a:ln w="47625" cap="rnd">
                <a:solidFill>
                  <a:srgbClr val="C00000"/>
                </a:solidFill>
                <a:round/>
              </a:ln>
              <a:effectLst/>
            </c:spPr>
            <c:extLst>
              <c:ext xmlns:c16="http://schemas.microsoft.com/office/drawing/2014/chart" uri="{C3380CC4-5D6E-409C-BE32-E72D297353CC}">
                <c16:uniqueId val="{00000009-DE85-41A2-B53B-85CD38F6D656}"/>
              </c:ext>
            </c:extLst>
          </c:dPt>
          <c:dPt>
            <c:idx val="138"/>
            <c:marker>
              <c:symbol val="none"/>
            </c:marker>
            <c:bubble3D val="0"/>
            <c:spPr>
              <a:ln w="47625" cap="rnd">
                <a:solidFill>
                  <a:srgbClr val="C00000"/>
                </a:solidFill>
                <a:round/>
              </a:ln>
              <a:effectLst/>
            </c:spPr>
            <c:extLst>
              <c:ext xmlns:c16="http://schemas.microsoft.com/office/drawing/2014/chart" uri="{C3380CC4-5D6E-409C-BE32-E72D297353CC}">
                <c16:uniqueId val="{0000000B-DE85-41A2-B53B-85CD38F6D656}"/>
              </c:ext>
            </c:extLst>
          </c:dPt>
          <c:dPt>
            <c:idx val="139"/>
            <c:marker>
              <c:symbol val="none"/>
            </c:marker>
            <c:bubble3D val="0"/>
            <c:spPr>
              <a:ln w="47625" cap="rnd">
                <a:solidFill>
                  <a:srgbClr val="C00000"/>
                </a:solidFill>
                <a:round/>
              </a:ln>
              <a:effectLst/>
            </c:spPr>
            <c:extLst>
              <c:ext xmlns:c16="http://schemas.microsoft.com/office/drawing/2014/chart" uri="{C3380CC4-5D6E-409C-BE32-E72D297353CC}">
                <c16:uniqueId val="{0000000D-DE85-41A2-B53B-85CD38F6D656}"/>
              </c:ext>
            </c:extLst>
          </c:dPt>
          <c:dPt>
            <c:idx val="140"/>
            <c:marker>
              <c:symbol val="none"/>
            </c:marker>
            <c:bubble3D val="0"/>
            <c:spPr>
              <a:ln w="47625" cap="rnd">
                <a:solidFill>
                  <a:srgbClr val="C00000"/>
                </a:solidFill>
                <a:round/>
              </a:ln>
              <a:effectLst/>
            </c:spPr>
            <c:extLst>
              <c:ext xmlns:c16="http://schemas.microsoft.com/office/drawing/2014/chart" uri="{C3380CC4-5D6E-409C-BE32-E72D297353CC}">
                <c16:uniqueId val="{0000000F-DE85-41A2-B53B-85CD38F6D656}"/>
              </c:ext>
            </c:extLst>
          </c:dPt>
          <c:cat>
            <c:numRef>
              <c:f>Sheet1!$A$4:$A$232</c:f>
              <c:numCache>
                <c:formatCode>mmmm\ yyyy</c:formatCode>
                <c:ptCount val="141"/>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pt idx="48">
                  <c:v>42005</c:v>
                </c:pt>
                <c:pt idx="49">
                  <c:v>42036</c:v>
                </c:pt>
                <c:pt idx="50">
                  <c:v>42064</c:v>
                </c:pt>
                <c:pt idx="51">
                  <c:v>42095</c:v>
                </c:pt>
                <c:pt idx="52">
                  <c:v>42125</c:v>
                </c:pt>
                <c:pt idx="53">
                  <c:v>42156</c:v>
                </c:pt>
                <c:pt idx="54">
                  <c:v>42186</c:v>
                </c:pt>
                <c:pt idx="55">
                  <c:v>42217</c:v>
                </c:pt>
                <c:pt idx="56">
                  <c:v>42248</c:v>
                </c:pt>
                <c:pt idx="57">
                  <c:v>42278</c:v>
                </c:pt>
                <c:pt idx="58">
                  <c:v>42309</c:v>
                </c:pt>
                <c:pt idx="59">
                  <c:v>42339</c:v>
                </c:pt>
                <c:pt idx="60">
                  <c:v>42370</c:v>
                </c:pt>
                <c:pt idx="61">
                  <c:v>42401</c:v>
                </c:pt>
                <c:pt idx="62">
                  <c:v>42430</c:v>
                </c:pt>
                <c:pt idx="63">
                  <c:v>42461</c:v>
                </c:pt>
                <c:pt idx="64">
                  <c:v>42491</c:v>
                </c:pt>
                <c:pt idx="65">
                  <c:v>42522</c:v>
                </c:pt>
                <c:pt idx="66">
                  <c:v>42552</c:v>
                </c:pt>
                <c:pt idx="67">
                  <c:v>42583</c:v>
                </c:pt>
                <c:pt idx="68">
                  <c:v>42614</c:v>
                </c:pt>
                <c:pt idx="69">
                  <c:v>42644</c:v>
                </c:pt>
                <c:pt idx="70">
                  <c:v>42675</c:v>
                </c:pt>
                <c:pt idx="71">
                  <c:v>42705</c:v>
                </c:pt>
                <c:pt idx="72">
                  <c:v>42736</c:v>
                </c:pt>
                <c:pt idx="73">
                  <c:v>42767</c:v>
                </c:pt>
                <c:pt idx="74">
                  <c:v>42795</c:v>
                </c:pt>
                <c:pt idx="75">
                  <c:v>42826</c:v>
                </c:pt>
                <c:pt idx="76">
                  <c:v>42856</c:v>
                </c:pt>
                <c:pt idx="77">
                  <c:v>42887</c:v>
                </c:pt>
                <c:pt idx="78">
                  <c:v>42917</c:v>
                </c:pt>
                <c:pt idx="79">
                  <c:v>42948</c:v>
                </c:pt>
                <c:pt idx="80">
                  <c:v>42979</c:v>
                </c:pt>
                <c:pt idx="81">
                  <c:v>43009</c:v>
                </c:pt>
                <c:pt idx="82">
                  <c:v>43040</c:v>
                </c:pt>
                <c:pt idx="83">
                  <c:v>43070</c:v>
                </c:pt>
                <c:pt idx="84">
                  <c:v>43101</c:v>
                </c:pt>
                <c:pt idx="85">
                  <c:v>43132</c:v>
                </c:pt>
                <c:pt idx="86">
                  <c:v>43160</c:v>
                </c:pt>
                <c:pt idx="87">
                  <c:v>43191</c:v>
                </c:pt>
                <c:pt idx="88">
                  <c:v>43221</c:v>
                </c:pt>
                <c:pt idx="89">
                  <c:v>43252</c:v>
                </c:pt>
                <c:pt idx="90">
                  <c:v>43282</c:v>
                </c:pt>
                <c:pt idx="91">
                  <c:v>43313</c:v>
                </c:pt>
                <c:pt idx="92">
                  <c:v>43344</c:v>
                </c:pt>
                <c:pt idx="93">
                  <c:v>43374</c:v>
                </c:pt>
                <c:pt idx="94">
                  <c:v>43405</c:v>
                </c:pt>
                <c:pt idx="95">
                  <c:v>43435</c:v>
                </c:pt>
                <c:pt idx="96">
                  <c:v>43466</c:v>
                </c:pt>
                <c:pt idx="97">
                  <c:v>43497</c:v>
                </c:pt>
                <c:pt idx="98">
                  <c:v>43525</c:v>
                </c:pt>
                <c:pt idx="99">
                  <c:v>43556</c:v>
                </c:pt>
                <c:pt idx="100">
                  <c:v>43586</c:v>
                </c:pt>
                <c:pt idx="101">
                  <c:v>43617</c:v>
                </c:pt>
                <c:pt idx="102">
                  <c:v>43647</c:v>
                </c:pt>
                <c:pt idx="103">
                  <c:v>43678</c:v>
                </c:pt>
                <c:pt idx="104">
                  <c:v>43709</c:v>
                </c:pt>
                <c:pt idx="105">
                  <c:v>43739</c:v>
                </c:pt>
                <c:pt idx="106">
                  <c:v>43770</c:v>
                </c:pt>
                <c:pt idx="107">
                  <c:v>43800</c:v>
                </c:pt>
                <c:pt idx="108">
                  <c:v>43831</c:v>
                </c:pt>
                <c:pt idx="109">
                  <c:v>43862</c:v>
                </c:pt>
                <c:pt idx="110">
                  <c:v>43891</c:v>
                </c:pt>
                <c:pt idx="111">
                  <c:v>43922</c:v>
                </c:pt>
                <c:pt idx="112">
                  <c:v>43952</c:v>
                </c:pt>
                <c:pt idx="113">
                  <c:v>43983</c:v>
                </c:pt>
                <c:pt idx="114">
                  <c:v>44013</c:v>
                </c:pt>
                <c:pt idx="115">
                  <c:v>44044</c:v>
                </c:pt>
                <c:pt idx="116">
                  <c:v>44075</c:v>
                </c:pt>
                <c:pt idx="117">
                  <c:v>44105</c:v>
                </c:pt>
                <c:pt idx="118">
                  <c:v>44136</c:v>
                </c:pt>
                <c:pt idx="119">
                  <c:v>44166</c:v>
                </c:pt>
                <c:pt idx="120">
                  <c:v>44197</c:v>
                </c:pt>
                <c:pt idx="121">
                  <c:v>44228</c:v>
                </c:pt>
                <c:pt idx="122">
                  <c:v>44256</c:v>
                </c:pt>
                <c:pt idx="123">
                  <c:v>44287</c:v>
                </c:pt>
                <c:pt idx="124">
                  <c:v>44317</c:v>
                </c:pt>
                <c:pt idx="125">
                  <c:v>44348</c:v>
                </c:pt>
                <c:pt idx="126">
                  <c:v>44378</c:v>
                </c:pt>
                <c:pt idx="127">
                  <c:v>44409</c:v>
                </c:pt>
                <c:pt idx="128">
                  <c:v>44440</c:v>
                </c:pt>
                <c:pt idx="129">
                  <c:v>44470</c:v>
                </c:pt>
                <c:pt idx="130">
                  <c:v>44501</c:v>
                </c:pt>
                <c:pt idx="131">
                  <c:v>44531</c:v>
                </c:pt>
                <c:pt idx="132">
                  <c:v>44562</c:v>
                </c:pt>
                <c:pt idx="133">
                  <c:v>44927</c:v>
                </c:pt>
                <c:pt idx="134">
                  <c:v>45292</c:v>
                </c:pt>
                <c:pt idx="135">
                  <c:v>45658</c:v>
                </c:pt>
                <c:pt idx="136">
                  <c:v>46023</c:v>
                </c:pt>
                <c:pt idx="137">
                  <c:v>46388</c:v>
                </c:pt>
                <c:pt idx="138">
                  <c:v>46753</c:v>
                </c:pt>
                <c:pt idx="139">
                  <c:v>47119</c:v>
                </c:pt>
                <c:pt idx="140">
                  <c:v>47484</c:v>
                </c:pt>
              </c:numCache>
            </c:numRef>
          </c:cat>
          <c:val>
            <c:numRef>
              <c:f>Sheet1!$B$4:$B$232</c:f>
              <c:numCache>
                <c:formatCode>General</c:formatCode>
                <c:ptCount val="141"/>
                <c:pt idx="0">
                  <c:v>88989</c:v>
                </c:pt>
                <c:pt idx="1">
                  <c:v>89078</c:v>
                </c:pt>
                <c:pt idx="2">
                  <c:v>89138</c:v>
                </c:pt>
                <c:pt idx="3">
                  <c:v>89278</c:v>
                </c:pt>
                <c:pt idx="4">
                  <c:v>89455</c:v>
                </c:pt>
                <c:pt idx="5">
                  <c:v>88827</c:v>
                </c:pt>
                <c:pt idx="6">
                  <c:v>89050</c:v>
                </c:pt>
                <c:pt idx="7">
                  <c:v>89576</c:v>
                </c:pt>
                <c:pt idx="8">
                  <c:v>89978</c:v>
                </c:pt>
                <c:pt idx="9">
                  <c:v>90284</c:v>
                </c:pt>
                <c:pt idx="10">
                  <c:v>90570</c:v>
                </c:pt>
                <c:pt idx="11">
                  <c:v>90793</c:v>
                </c:pt>
                <c:pt idx="12">
                  <c:v>91109</c:v>
                </c:pt>
                <c:pt idx="13">
                  <c:v>91315</c:v>
                </c:pt>
                <c:pt idx="14">
                  <c:v>91453</c:v>
                </c:pt>
                <c:pt idx="15">
                  <c:v>91660</c:v>
                </c:pt>
                <c:pt idx="16">
                  <c:v>91969</c:v>
                </c:pt>
                <c:pt idx="17">
                  <c:v>92177</c:v>
                </c:pt>
                <c:pt idx="18">
                  <c:v>92347</c:v>
                </c:pt>
                <c:pt idx="19">
                  <c:v>92677</c:v>
                </c:pt>
                <c:pt idx="20">
                  <c:v>92928</c:v>
                </c:pt>
                <c:pt idx="21">
                  <c:v>92819</c:v>
                </c:pt>
                <c:pt idx="22">
                  <c:v>93107</c:v>
                </c:pt>
                <c:pt idx="23">
                  <c:v>93384</c:v>
                </c:pt>
                <c:pt idx="24">
                  <c:v>93674</c:v>
                </c:pt>
                <c:pt idx="25">
                  <c:v>93755</c:v>
                </c:pt>
                <c:pt idx="26">
                  <c:v>93966</c:v>
                </c:pt>
                <c:pt idx="27">
                  <c:v>94148</c:v>
                </c:pt>
                <c:pt idx="28">
                  <c:v>94348</c:v>
                </c:pt>
                <c:pt idx="29">
                  <c:v>94612</c:v>
                </c:pt>
                <c:pt idx="30">
                  <c:v>94791</c:v>
                </c:pt>
                <c:pt idx="31">
                  <c:v>94918</c:v>
                </c:pt>
                <c:pt idx="32">
                  <c:v>95514</c:v>
                </c:pt>
                <c:pt idx="33">
                  <c:v>95885</c:v>
                </c:pt>
                <c:pt idx="34">
                  <c:v>96105</c:v>
                </c:pt>
                <c:pt idx="35">
                  <c:v>96434</c:v>
                </c:pt>
                <c:pt idx="36">
                  <c:v>96818</c:v>
                </c:pt>
                <c:pt idx="37">
                  <c:v>96988</c:v>
                </c:pt>
                <c:pt idx="38">
                  <c:v>97304</c:v>
                </c:pt>
                <c:pt idx="39">
                  <c:v>97464</c:v>
                </c:pt>
                <c:pt idx="40">
                  <c:v>97137</c:v>
                </c:pt>
                <c:pt idx="41">
                  <c:v>97720</c:v>
                </c:pt>
                <c:pt idx="42">
                  <c:v>97938</c:v>
                </c:pt>
                <c:pt idx="43">
                  <c:v>98324</c:v>
                </c:pt>
                <c:pt idx="44">
                  <c:v>98779</c:v>
                </c:pt>
                <c:pt idx="45">
                  <c:v>99155</c:v>
                </c:pt>
                <c:pt idx="46">
                  <c:v>99439</c:v>
                </c:pt>
                <c:pt idx="47">
                  <c:v>99612</c:v>
                </c:pt>
                <c:pt idx="48">
                  <c:v>99979</c:v>
                </c:pt>
                <c:pt idx="49">
                  <c:v>100617</c:v>
                </c:pt>
                <c:pt idx="50">
                  <c:v>100971</c:v>
                </c:pt>
                <c:pt idx="51">
                  <c:v>101142</c:v>
                </c:pt>
                <c:pt idx="52">
                  <c:v>100676</c:v>
                </c:pt>
                <c:pt idx="53">
                  <c:v>101193</c:v>
                </c:pt>
                <c:pt idx="54">
                  <c:v>101539</c:v>
                </c:pt>
                <c:pt idx="55">
                  <c:v>102017</c:v>
                </c:pt>
                <c:pt idx="56">
                  <c:v>102506</c:v>
                </c:pt>
                <c:pt idx="57">
                  <c:v>102944</c:v>
                </c:pt>
                <c:pt idx="58">
                  <c:v>103285</c:v>
                </c:pt>
                <c:pt idx="59">
                  <c:v>103523</c:v>
                </c:pt>
                <c:pt idx="60">
                  <c:v>103815</c:v>
                </c:pt>
                <c:pt idx="61">
                  <c:v>103989</c:v>
                </c:pt>
                <c:pt idx="62">
                  <c:v>104054</c:v>
                </c:pt>
                <c:pt idx="63">
                  <c:v>104260</c:v>
                </c:pt>
                <c:pt idx="64">
                  <c:v>104481</c:v>
                </c:pt>
                <c:pt idx="65">
                  <c:v>104812</c:v>
                </c:pt>
                <c:pt idx="66">
                  <c:v>104939</c:v>
                </c:pt>
                <c:pt idx="67">
                  <c:v>104872</c:v>
                </c:pt>
                <c:pt idx="68">
                  <c:v>105447</c:v>
                </c:pt>
                <c:pt idx="69">
                  <c:v>105931</c:v>
                </c:pt>
                <c:pt idx="70">
                  <c:v>106233</c:v>
                </c:pt>
                <c:pt idx="71">
                  <c:v>105339</c:v>
                </c:pt>
                <c:pt idx="72">
                  <c:v>105785</c:v>
                </c:pt>
                <c:pt idx="73">
                  <c:v>105883</c:v>
                </c:pt>
                <c:pt idx="74">
                  <c:v>106256</c:v>
                </c:pt>
                <c:pt idx="75">
                  <c:v>106512</c:v>
                </c:pt>
                <c:pt idx="76">
                  <c:v>106671</c:v>
                </c:pt>
                <c:pt idx="77">
                  <c:v>107041</c:v>
                </c:pt>
                <c:pt idx="78">
                  <c:v>107226</c:v>
                </c:pt>
                <c:pt idx="79">
                  <c:v>107626</c:v>
                </c:pt>
                <c:pt idx="80">
                  <c:v>107560</c:v>
                </c:pt>
                <c:pt idx="81">
                  <c:v>108108</c:v>
                </c:pt>
                <c:pt idx="82">
                  <c:v>108509</c:v>
                </c:pt>
                <c:pt idx="83">
                  <c:v>108459</c:v>
                </c:pt>
                <c:pt idx="84">
                  <c:v>108969</c:v>
                </c:pt>
                <c:pt idx="85">
                  <c:v>109137</c:v>
                </c:pt>
                <c:pt idx="86">
                  <c:v>109442</c:v>
                </c:pt>
                <c:pt idx="87">
                  <c:v>109759</c:v>
                </c:pt>
                <c:pt idx="88">
                  <c:v>110047</c:v>
                </c:pt>
                <c:pt idx="89">
                  <c:v>110371</c:v>
                </c:pt>
                <c:pt idx="90">
                  <c:v>110650</c:v>
                </c:pt>
                <c:pt idx="91">
                  <c:v>110593</c:v>
                </c:pt>
                <c:pt idx="92">
                  <c:v>111276</c:v>
                </c:pt>
                <c:pt idx="93">
                  <c:v>111788</c:v>
                </c:pt>
                <c:pt idx="94">
                  <c:v>112179</c:v>
                </c:pt>
                <c:pt idx="95">
                  <c:v>112518</c:v>
                </c:pt>
                <c:pt idx="96">
                  <c:v>112839</c:v>
                </c:pt>
                <c:pt idx="97">
                  <c:v>113151</c:v>
                </c:pt>
                <c:pt idx="98">
                  <c:v>113404</c:v>
                </c:pt>
                <c:pt idx="99">
                  <c:v>113573</c:v>
                </c:pt>
                <c:pt idx="100">
                  <c:v>113860</c:v>
                </c:pt>
                <c:pt idx="101">
                  <c:v>114230</c:v>
                </c:pt>
                <c:pt idx="102">
                  <c:v>114556</c:v>
                </c:pt>
                <c:pt idx="103">
                  <c:v>114925</c:v>
                </c:pt>
                <c:pt idx="104">
                  <c:v>115417</c:v>
                </c:pt>
                <c:pt idx="105">
                  <c:v>115864</c:v>
                </c:pt>
                <c:pt idx="106">
                  <c:v>116141</c:v>
                </c:pt>
                <c:pt idx="107">
                  <c:v>116490</c:v>
                </c:pt>
                <c:pt idx="108">
                  <c:v>116921</c:v>
                </c:pt>
                <c:pt idx="109">
                  <c:v>116266</c:v>
                </c:pt>
                <c:pt idx="110">
                  <c:v>116902</c:v>
                </c:pt>
                <c:pt idx="111">
                  <c:v>117267</c:v>
                </c:pt>
                <c:pt idx="112">
                  <c:v>117649</c:v>
                </c:pt>
                <c:pt idx="113">
                  <c:v>118117</c:v>
                </c:pt>
                <c:pt idx="114">
                  <c:v>118430</c:v>
                </c:pt>
                <c:pt idx="115">
                  <c:v>118998</c:v>
                </c:pt>
                <c:pt idx="116">
                  <c:v>119674</c:v>
                </c:pt>
                <c:pt idx="117">
                  <c:v>120017</c:v>
                </c:pt>
                <c:pt idx="118">
                  <c:v>120102</c:v>
                </c:pt>
                <c:pt idx="119">
                  <c:v>120453</c:v>
                </c:pt>
                <c:pt idx="120">
                  <c:v>129051</c:v>
                </c:pt>
                <c:pt idx="121">
                  <c:v>129239</c:v>
                </c:pt>
                <c:pt idx="122">
                  <c:v>128503</c:v>
                </c:pt>
                <c:pt idx="123">
                  <c:v>128610</c:v>
                </c:pt>
                <c:pt idx="124">
                  <c:v>129051</c:v>
                </c:pt>
                <c:pt idx="125">
                  <c:v>129315</c:v>
                </c:pt>
                <c:pt idx="126">
                  <c:v>129664</c:v>
                </c:pt>
                <c:pt idx="127">
                  <c:v>129855</c:v>
                </c:pt>
                <c:pt idx="128">
                  <c:v>130094</c:v>
                </c:pt>
                <c:pt idx="129">
                  <c:v>130393</c:v>
                </c:pt>
                <c:pt idx="130">
                  <c:v>130660</c:v>
                </c:pt>
                <c:pt idx="131">
                  <c:v>130707</c:v>
                </c:pt>
                <c:pt idx="132">
                  <c:v>130955</c:v>
                </c:pt>
                <c:pt idx="133">
                  <c:v>134955</c:v>
                </c:pt>
                <c:pt idx="134">
                  <c:v>138955</c:v>
                </c:pt>
                <c:pt idx="135">
                  <c:v>142955</c:v>
                </c:pt>
                <c:pt idx="136">
                  <c:v>147955</c:v>
                </c:pt>
                <c:pt idx="137">
                  <c:v>150955</c:v>
                </c:pt>
                <c:pt idx="138">
                  <c:v>153955</c:v>
                </c:pt>
                <c:pt idx="139">
                  <c:v>156955</c:v>
                </c:pt>
                <c:pt idx="140">
                  <c:v>158955</c:v>
                </c:pt>
              </c:numCache>
            </c:numRef>
          </c:val>
          <c:smooth val="0"/>
          <c:extLst>
            <c:ext xmlns:c16="http://schemas.microsoft.com/office/drawing/2014/chart" uri="{C3380CC4-5D6E-409C-BE32-E72D297353CC}">
              <c16:uniqueId val="{00000010-DE85-41A2-B53B-85CD38F6D656}"/>
            </c:ext>
          </c:extLst>
        </c:ser>
        <c:dLbls>
          <c:showLegendKey val="0"/>
          <c:showVal val="0"/>
          <c:showCatName val="0"/>
          <c:showSerName val="0"/>
          <c:showPercent val="0"/>
          <c:showBubbleSize val="0"/>
        </c:dLbls>
        <c:smooth val="0"/>
        <c:axId val="1174622384"/>
        <c:axId val="1174623632"/>
      </c:lineChart>
      <c:dateAx>
        <c:axId val="1174622384"/>
        <c:scaling>
          <c:orientation val="minMax"/>
        </c:scaling>
        <c:delete val="0"/>
        <c:axPos val="b"/>
        <c:numFmt formatCode="mmmm\ 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174623632"/>
        <c:crosses val="autoZero"/>
        <c:auto val="1"/>
        <c:lblOffset val="100"/>
        <c:baseTimeUnit val="months"/>
        <c:majorUnit val="1"/>
        <c:majorTimeUnit val="years"/>
      </c:dateAx>
      <c:valAx>
        <c:axId val="1174623632"/>
        <c:scaling>
          <c:orientation val="minMax"/>
          <c:min val="8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b-NO"/>
          </a:p>
        </c:txPr>
        <c:crossAx val="11746223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F42D862-CD15-4F78-986D-3A528A2458EA}" type="datetimeFigureOut">
              <a:rPr lang="nb-NO" smtClean="0"/>
              <a:t>30.03.2022</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EC1B2A-4219-46BE-8F21-AB5DEFA133F1}" type="slidenum">
              <a:rPr lang="nb-NO" smtClean="0"/>
              <a:t>‹#›</a:t>
            </a:fld>
            <a:endParaRPr lang="nb-NO"/>
          </a:p>
        </p:txBody>
      </p:sp>
    </p:spTree>
    <p:extLst>
      <p:ext uri="{BB962C8B-B14F-4D97-AF65-F5344CB8AC3E}">
        <p14:creationId xmlns:p14="http://schemas.microsoft.com/office/powerpoint/2010/main" val="1704967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DF7B31-09CF-4265-8763-A466F1D9C530}" type="datetimeFigureOut">
              <a:rPr lang="nb-NO" smtClean="0"/>
              <a:t>30.03.2022</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6301D9-9D44-49E4-B082-B906A0C70241}" type="slidenum">
              <a:rPr lang="nb-NO" smtClean="0"/>
              <a:t>‹#›</a:t>
            </a:fld>
            <a:endParaRPr lang="nb-NO"/>
          </a:p>
        </p:txBody>
      </p:sp>
    </p:spTree>
    <p:extLst>
      <p:ext uri="{BB962C8B-B14F-4D97-AF65-F5344CB8AC3E}">
        <p14:creationId xmlns:p14="http://schemas.microsoft.com/office/powerpoint/2010/main" val="284946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De senere årene har antall ansatte økt på svært mange av våre tariffområder. Fagforbundet har ikke klart å verve nok til å følge utviklingen. Det er særlig kritisk innenfor helseforetakene. Her står NSF og </a:t>
            </a:r>
            <a:r>
              <a:rPr lang="nb-NO" sz="1200"/>
              <a:t>Delta sterkt</a:t>
            </a:r>
            <a:r>
              <a:rPr lang="nb-NO" sz="1200" dirty="0"/>
              <a:t>.</a:t>
            </a:r>
          </a:p>
          <a:p>
            <a:endParaRPr lang="nb-NO" dirty="0"/>
          </a:p>
        </p:txBody>
      </p:sp>
      <p:sp>
        <p:nvSpPr>
          <p:cNvPr id="4" name="Plassholder for lysbildenummer 3"/>
          <p:cNvSpPr>
            <a:spLocks noGrp="1"/>
          </p:cNvSpPr>
          <p:nvPr>
            <p:ph type="sldNum" sz="quarter" idx="10"/>
          </p:nvPr>
        </p:nvSpPr>
        <p:spPr/>
        <p:txBody>
          <a:bodyPr/>
          <a:lstStyle/>
          <a:p>
            <a:fld id="{6E6301D9-9D44-49E4-B082-B906A0C70241}" type="slidenum">
              <a:rPr lang="nb-NO" smtClean="0"/>
              <a:t>4</a:t>
            </a:fld>
            <a:endParaRPr lang="nb-NO"/>
          </a:p>
        </p:txBody>
      </p:sp>
    </p:spTree>
    <p:extLst>
      <p:ext uri="{BB962C8B-B14F-4D97-AF65-F5344CB8AC3E}">
        <p14:creationId xmlns:p14="http://schemas.microsoft.com/office/powerpoint/2010/main" val="2722587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943601" y="1868379"/>
            <a:ext cx="7245480" cy="655940"/>
          </a:xfrm>
        </p:spPr>
        <p:txBody>
          <a:bodyPr/>
          <a:lstStyle/>
          <a:p>
            <a:r>
              <a:rPr lang="nb-NO"/>
              <a:t>Klikk for å redigere tittelstil</a:t>
            </a:r>
            <a:endParaRPr lang="en-US" dirty="0"/>
          </a:p>
        </p:txBody>
      </p:sp>
      <p:sp>
        <p:nvSpPr>
          <p:cNvPr id="3" name="Subtitle 2"/>
          <p:cNvSpPr>
            <a:spLocks noGrp="1"/>
          </p:cNvSpPr>
          <p:nvPr>
            <p:ph type="subTitle" idx="1"/>
          </p:nvPr>
        </p:nvSpPr>
        <p:spPr>
          <a:xfrm>
            <a:off x="943601" y="2524318"/>
            <a:ext cx="7245480" cy="1314450"/>
          </a:xfrm>
        </p:spPr>
        <p:txBody>
          <a:bodyPr>
            <a:normAutofit/>
          </a:bodyPr>
          <a:lstStyle>
            <a:lvl1pPr marL="0" indent="0" algn="l">
              <a:buNone/>
              <a:defRPr sz="1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pic>
        <p:nvPicPr>
          <p:cNvPr id="15" name="Bilde 14" descr="Hjertet(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652843"/>
            <a:ext cx="9144000" cy="1304925"/>
          </a:xfrm>
          <a:prstGeom prst="rect">
            <a:avLst/>
          </a:prstGeom>
        </p:spPr>
      </p:pic>
      <p:pic>
        <p:nvPicPr>
          <p:cNvPr id="17" name="Bilde 16" descr="Fagforbundet logo-07.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3651" y="528557"/>
            <a:ext cx="1574660" cy="291958"/>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tabell">
    <p:spTree>
      <p:nvGrpSpPr>
        <p:cNvPr id="1" name=""/>
        <p:cNvGrpSpPr/>
        <p:nvPr/>
      </p:nvGrpSpPr>
      <p:grpSpPr>
        <a:xfrm>
          <a:off x="0" y="0"/>
          <a:ext cx="0" cy="0"/>
          <a:chOff x="0" y="0"/>
          <a:chExt cx="0" cy="0"/>
        </a:xfrm>
      </p:grpSpPr>
      <p:sp>
        <p:nvSpPr>
          <p:cNvPr id="4" name="Plassholder for tabell 3"/>
          <p:cNvSpPr>
            <a:spLocks noGrp="1"/>
          </p:cNvSpPr>
          <p:nvPr>
            <p:ph type="tbl" sz="quarter" idx="10"/>
          </p:nvPr>
        </p:nvSpPr>
        <p:spPr>
          <a:xfrm>
            <a:off x="588385" y="1514475"/>
            <a:ext cx="7695190" cy="2880512"/>
          </a:xfrm>
        </p:spPr>
        <p:txBody>
          <a:bodyPr/>
          <a:lstStyle>
            <a:lvl1pPr marL="0" indent="0">
              <a:buNone/>
              <a:defRPr/>
            </a:lvl1pPr>
          </a:lstStyle>
          <a:p>
            <a:r>
              <a:rPr lang="nb-NO"/>
              <a:t>Klikk ikonet for å legge til en tabell</a:t>
            </a:r>
            <a:endParaRPr lang="nb-NO" dirty="0"/>
          </a:p>
        </p:txBody>
      </p:sp>
      <p:sp>
        <p:nvSpPr>
          <p:cNvPr id="6" name="Title 1"/>
          <p:cNvSpPr>
            <a:spLocks noGrp="1"/>
          </p:cNvSpPr>
          <p:nvPr>
            <p:ph type="title"/>
          </p:nvPr>
        </p:nvSpPr>
        <p:spPr>
          <a:xfrm>
            <a:off x="588385" y="545112"/>
            <a:ext cx="7967232" cy="857250"/>
          </a:xfrm>
        </p:spPr>
        <p:txBody>
          <a:bodyPr/>
          <a:lstStyle/>
          <a:p>
            <a:r>
              <a:rPr lang="nb-NO"/>
              <a:t>Klikk for å redigere tittelstil</a:t>
            </a:r>
            <a:endParaRPr lang="en-US" dirty="0"/>
          </a:p>
        </p:txBody>
      </p:sp>
      <p:pic>
        <p:nvPicPr>
          <p:cNvPr id="5" name="Bilde 4"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98832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p:cNvSpPr>
            <a:spLocks noGrp="1"/>
          </p:cNvSpPr>
          <p:nvPr>
            <p:ph type="ctrTitle"/>
          </p:nvPr>
        </p:nvSpPr>
        <p:spPr>
          <a:xfrm>
            <a:off x="943601" y="1868379"/>
            <a:ext cx="7245480" cy="655940"/>
          </a:xfrm>
        </p:spPr>
        <p:txBody>
          <a:bodyPr/>
          <a:lstStyle/>
          <a:p>
            <a:r>
              <a:rPr lang="nb-NO"/>
              <a:t>Klikk for å redigere tittelstil</a:t>
            </a:r>
            <a:endParaRPr lang="en-US" dirty="0"/>
          </a:p>
        </p:txBody>
      </p:sp>
      <p:sp>
        <p:nvSpPr>
          <p:cNvPr id="3" name="Subtitle 2"/>
          <p:cNvSpPr>
            <a:spLocks noGrp="1"/>
          </p:cNvSpPr>
          <p:nvPr>
            <p:ph type="subTitle" idx="1"/>
          </p:nvPr>
        </p:nvSpPr>
        <p:spPr>
          <a:xfrm>
            <a:off x="943601" y="2524318"/>
            <a:ext cx="7245480" cy="1314450"/>
          </a:xfrm>
        </p:spPr>
        <p:txBody>
          <a:bodyPr>
            <a:normAutofit/>
          </a:bodyPr>
          <a:lstStyle>
            <a:lvl1pPr marL="0" indent="0" algn="l">
              <a:buNone/>
              <a:defRPr sz="1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pic>
        <p:nvPicPr>
          <p:cNvPr id="7" name="Bilde 6"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651" y="528557"/>
            <a:ext cx="1574660" cy="291958"/>
          </a:xfrm>
          <a:prstGeom prst="rect">
            <a:avLst/>
          </a:prstGeom>
        </p:spPr>
      </p:pic>
      <p:pic>
        <p:nvPicPr>
          <p:cNvPr id="9" name="Bilde 8" descr="Hjertet(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52843"/>
            <a:ext cx="9144000" cy="1304925"/>
          </a:xfrm>
          <a:prstGeom prst="rect">
            <a:avLst/>
          </a:prstGeom>
        </p:spPr>
      </p:pic>
    </p:spTree>
    <p:extLst>
      <p:ext uri="{BB962C8B-B14F-4D97-AF65-F5344CB8AC3E}">
        <p14:creationId xmlns:p14="http://schemas.microsoft.com/office/powerpoint/2010/main" val="523156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88385" y="1590457"/>
            <a:ext cx="7967230" cy="2825540"/>
          </a:xfrm>
        </p:spPr>
        <p:txBody>
          <a:bodyPr/>
          <a:lstStyle>
            <a:lvl1pPr marL="342900" indent="-342900">
              <a:lnSpc>
                <a:spcPct val="100000"/>
              </a:lnSpc>
              <a:spcAft>
                <a:spcPts val="1800"/>
              </a:spcAft>
              <a:buSzPct val="100000"/>
              <a:buFontTx/>
              <a:buBlip>
                <a:blip r:embed="rId2"/>
              </a:buBlip>
              <a:defRPr u="none" strike="noStrike">
                <a:ln>
                  <a:noFill/>
                </a:ln>
              </a:defRPr>
            </a:lvl1pPr>
            <a:lvl2pPr>
              <a:spcAft>
                <a:spcPts val="600"/>
              </a:spcAft>
              <a:buClr>
                <a:srgbClr val="FC3729"/>
              </a:buClr>
              <a:defRPr/>
            </a:lvl2pPr>
            <a:lvl3pPr>
              <a:spcAft>
                <a:spcPts val="600"/>
              </a:spcAft>
              <a:buClr>
                <a:srgbClr val="FC3729"/>
              </a:buClr>
              <a:defRPr/>
            </a:lvl3pPr>
            <a:lvl4pPr>
              <a:spcAft>
                <a:spcPts val="600"/>
              </a:spcAft>
              <a:buClr>
                <a:srgbClr val="FC3729"/>
              </a:buClr>
              <a:defRPr/>
            </a:lvl4pPr>
            <a:lvl5pPr>
              <a:spcAft>
                <a:spcPts val="600"/>
              </a:spcAft>
              <a:buClr>
                <a:srgbClr val="FC3729"/>
              </a:buClr>
              <a:defRPr/>
            </a:lvl5pPr>
          </a:lstStyle>
          <a:p>
            <a:pPr lvl="0"/>
            <a:r>
              <a:rPr lang="en-US" dirty="0"/>
              <a:t>Click to edit Master text styles</a:t>
            </a:r>
          </a:p>
        </p:txBody>
      </p:sp>
      <p:sp>
        <p:nvSpPr>
          <p:cNvPr id="9" name="Title 1"/>
          <p:cNvSpPr>
            <a:spLocks noGrp="1"/>
          </p:cNvSpPr>
          <p:nvPr>
            <p:ph type="title"/>
          </p:nvPr>
        </p:nvSpPr>
        <p:spPr>
          <a:xfrm>
            <a:off x="588385" y="545112"/>
            <a:ext cx="7967232" cy="857250"/>
          </a:xfrm>
        </p:spPr>
        <p:txBody>
          <a:bodyPr/>
          <a:lstStyle/>
          <a:p>
            <a:r>
              <a:rPr lang="nb-NO"/>
              <a:t>Klikk for å redigere tittelstil</a:t>
            </a:r>
            <a:endParaRPr lang="en-US" dirty="0"/>
          </a:p>
        </p:txBody>
      </p:sp>
      <p:pic>
        <p:nvPicPr>
          <p:cNvPr id="4" name="Bilde 3" descr="Fagforbundet logo-07.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ullet points">
    <p:spTree>
      <p:nvGrpSpPr>
        <p:cNvPr id="1" name=""/>
        <p:cNvGrpSpPr/>
        <p:nvPr/>
      </p:nvGrpSpPr>
      <p:grpSpPr>
        <a:xfrm>
          <a:off x="0" y="0"/>
          <a:ext cx="0" cy="0"/>
          <a:chOff x="0" y="0"/>
          <a:chExt cx="0" cy="0"/>
        </a:xfrm>
      </p:grpSpPr>
      <p:sp>
        <p:nvSpPr>
          <p:cNvPr id="2" name="Title 1"/>
          <p:cNvSpPr>
            <a:spLocks noGrp="1"/>
          </p:cNvSpPr>
          <p:nvPr>
            <p:ph type="title"/>
          </p:nvPr>
        </p:nvSpPr>
        <p:spPr>
          <a:xfrm>
            <a:off x="588385" y="545112"/>
            <a:ext cx="7967232" cy="857250"/>
          </a:xfrm>
        </p:spPr>
        <p:txBody>
          <a:bodyPr/>
          <a:lstStyle/>
          <a:p>
            <a:r>
              <a:rPr lang="nb-NO"/>
              <a:t>Klikk for å redigere tittelstil</a:t>
            </a:r>
            <a:endParaRPr lang="en-US" dirty="0"/>
          </a:p>
        </p:txBody>
      </p:sp>
      <p:sp>
        <p:nvSpPr>
          <p:cNvPr id="3" name="Content Placeholder 2"/>
          <p:cNvSpPr>
            <a:spLocks noGrp="1"/>
          </p:cNvSpPr>
          <p:nvPr>
            <p:ph idx="1"/>
          </p:nvPr>
        </p:nvSpPr>
        <p:spPr>
          <a:xfrm>
            <a:off x="588385" y="1392379"/>
            <a:ext cx="7967230" cy="2778932"/>
          </a:xfrm>
        </p:spPr>
        <p:txBody>
          <a:bodyPr/>
          <a:lstStyle>
            <a:lvl1pPr marL="342900" indent="-342000">
              <a:lnSpc>
                <a:spcPct val="100000"/>
              </a:lnSpc>
              <a:spcAft>
                <a:spcPts val="600"/>
              </a:spcAft>
              <a:buClr>
                <a:srgbClr val="FC3729"/>
              </a:buClr>
              <a:buSzPct val="100000"/>
              <a:buFont typeface="Source Sans Pro" panose="020B0503030403020204" pitchFamily="34" charset="0"/>
              <a:buChar char="→"/>
              <a:defRPr sz="1600" u="none" strike="noStrike">
                <a:ln>
                  <a:noFill/>
                </a:ln>
              </a:defRPr>
            </a:lvl1pPr>
            <a:lvl2pPr>
              <a:spcAft>
                <a:spcPts val="600"/>
              </a:spcAft>
              <a:buClr>
                <a:srgbClr val="FC3729"/>
              </a:buClr>
              <a:defRPr/>
            </a:lvl2pPr>
            <a:lvl3pPr>
              <a:spcAft>
                <a:spcPts val="600"/>
              </a:spcAft>
              <a:buClr>
                <a:srgbClr val="FC3729"/>
              </a:buClr>
              <a:defRPr/>
            </a:lvl3pPr>
            <a:lvl4pPr>
              <a:spcAft>
                <a:spcPts val="600"/>
              </a:spcAft>
              <a:buClr>
                <a:srgbClr val="FC3729"/>
              </a:buClr>
              <a:defRPr/>
            </a:lvl4pPr>
            <a:lvl5pPr>
              <a:buClr>
                <a:srgbClr val="FC3729"/>
              </a:buCl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pic>
        <p:nvPicPr>
          <p:cNvPr id="12" name="Bilde 11"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425481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588385" y="545112"/>
            <a:ext cx="5119007" cy="857250"/>
          </a:xfrm>
        </p:spPr>
        <p:txBody>
          <a:bodyPr/>
          <a:lstStyle/>
          <a:p>
            <a:r>
              <a:rPr lang="nb-NO"/>
              <a:t>Klikk for å redigere tittelstil</a:t>
            </a:r>
            <a:endParaRPr lang="en-US" dirty="0"/>
          </a:p>
        </p:txBody>
      </p:sp>
      <p:sp>
        <p:nvSpPr>
          <p:cNvPr id="5" name="Plassholder for tekst 4"/>
          <p:cNvSpPr>
            <a:spLocks noGrp="1"/>
          </p:cNvSpPr>
          <p:nvPr>
            <p:ph type="body" sz="quarter" idx="10"/>
          </p:nvPr>
        </p:nvSpPr>
        <p:spPr>
          <a:xfrm>
            <a:off x="588963" y="1386874"/>
            <a:ext cx="5118429" cy="2166937"/>
          </a:xfrm>
        </p:spPr>
        <p:txBody>
          <a:bodyPr/>
          <a:lstStyle>
            <a:lvl1pPr marL="0" indent="0">
              <a:buFontTx/>
              <a:buNone/>
              <a:defRPr/>
            </a:lvl1pPr>
            <a:lvl2pPr marL="742950" indent="-285750">
              <a:buClr>
                <a:srgbClr val="FC3729"/>
              </a:buClr>
              <a:buFont typeface="Arial"/>
              <a:buChar char="•"/>
              <a:defRPr/>
            </a:lvl2pPr>
            <a:lvl3pPr marL="1200150" indent="-285750">
              <a:buClr>
                <a:srgbClr val="FC3729"/>
              </a:buClr>
              <a:buFont typeface="Lucida Grande"/>
              <a:buChar char="‑"/>
              <a:defRPr/>
            </a:lvl3pPr>
            <a:lvl4pPr>
              <a:buClr>
                <a:srgbClr val="FC3729"/>
              </a:buClr>
              <a:defRPr/>
            </a:lvl4pPr>
            <a:lvl5pPr>
              <a:buClr>
                <a:srgbClr val="FC3729"/>
              </a:buClr>
              <a:defRPr/>
            </a:lvl5pPr>
          </a:lstStyle>
          <a:p>
            <a:pPr lvl="0"/>
            <a:r>
              <a:rPr lang="nb-NO"/>
              <a:t>Klikk for å redigere tekststiler i malen</a:t>
            </a:r>
          </a:p>
        </p:txBody>
      </p:sp>
      <p:pic>
        <p:nvPicPr>
          <p:cNvPr id="9" name="Bilde 8"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355952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7" name="Plassholder for bilde 6"/>
          <p:cNvSpPr>
            <a:spLocks noGrp="1"/>
          </p:cNvSpPr>
          <p:nvPr>
            <p:ph type="pic" sz="quarter" idx="11" hasCustomPrompt="1"/>
          </p:nvPr>
        </p:nvSpPr>
        <p:spPr>
          <a:xfrm>
            <a:off x="4918127" y="568173"/>
            <a:ext cx="3672000" cy="4030998"/>
          </a:xfrm>
        </p:spPr>
        <p:txBody>
          <a:bodyPr anchor="ctr"/>
          <a:lstStyle>
            <a:lvl1pPr marL="0" indent="0" algn="ctr">
              <a:buNone/>
              <a:defRPr/>
            </a:lvl1pPr>
          </a:lstStyle>
          <a:p>
            <a:r>
              <a:rPr lang="nb-NO" dirty="0"/>
              <a:t>Bilde</a:t>
            </a:r>
          </a:p>
        </p:txBody>
      </p:sp>
      <p:sp>
        <p:nvSpPr>
          <p:cNvPr id="13" name="Title 1"/>
          <p:cNvSpPr>
            <a:spLocks noGrp="1"/>
          </p:cNvSpPr>
          <p:nvPr>
            <p:ph type="title" hasCustomPrompt="1"/>
          </p:nvPr>
        </p:nvSpPr>
        <p:spPr>
          <a:xfrm>
            <a:off x="588385" y="656721"/>
            <a:ext cx="3640950" cy="1096348"/>
          </a:xfrm>
        </p:spPr>
        <p:txBody>
          <a:bodyPr/>
          <a:lstStyle/>
          <a:p>
            <a:r>
              <a:rPr lang="en-US" dirty="0"/>
              <a:t>Click to edit title style</a:t>
            </a:r>
          </a:p>
        </p:txBody>
      </p:sp>
      <p:sp>
        <p:nvSpPr>
          <p:cNvPr id="14" name="Plassholder for tekst 4"/>
          <p:cNvSpPr>
            <a:spLocks noGrp="1"/>
          </p:cNvSpPr>
          <p:nvPr>
            <p:ph type="body" sz="quarter" idx="10"/>
          </p:nvPr>
        </p:nvSpPr>
        <p:spPr>
          <a:xfrm>
            <a:off x="588385" y="1864476"/>
            <a:ext cx="3641527" cy="2177997"/>
          </a:xfrm>
        </p:spPr>
        <p:txBody>
          <a:bodyPr/>
          <a:lstStyle>
            <a:lvl1pPr marL="0" indent="0">
              <a:buFontTx/>
              <a:buNone/>
              <a:defRPr/>
            </a:lvl1pPr>
            <a:lvl2pPr marL="742950" indent="-285750">
              <a:buClr>
                <a:srgbClr val="FC3729"/>
              </a:buClr>
              <a:buFont typeface="Arial"/>
              <a:buChar char="•"/>
              <a:defRPr/>
            </a:lvl2pPr>
            <a:lvl3pPr marL="1200150" indent="-285750">
              <a:buClr>
                <a:srgbClr val="FC3729"/>
              </a:buClr>
              <a:buFont typeface="Lucida Grande"/>
              <a:buChar char="‑"/>
              <a:defRPr/>
            </a:lvl3pPr>
            <a:lvl4pPr>
              <a:buClr>
                <a:srgbClr val="FC3729"/>
              </a:buClr>
              <a:defRPr/>
            </a:lvl4pPr>
            <a:lvl5pPr>
              <a:buClr>
                <a:srgbClr val="FC3729"/>
              </a:buClr>
              <a:defRPr/>
            </a:lvl5pPr>
          </a:lstStyle>
          <a:p>
            <a:pPr lvl="0"/>
            <a:r>
              <a:rPr lang="nb-NO"/>
              <a:t>Klikk for å redigere tekststiler i malen</a:t>
            </a:r>
          </a:p>
          <a:p>
            <a:pPr lvl="1"/>
            <a:r>
              <a:rPr lang="nb-NO"/>
              <a:t>Andre nivå</a:t>
            </a:r>
          </a:p>
          <a:p>
            <a:pPr lvl="2"/>
            <a:r>
              <a:rPr lang="nb-NO"/>
              <a:t>Tredje nivå</a:t>
            </a:r>
          </a:p>
        </p:txBody>
      </p:sp>
      <p:pic>
        <p:nvPicPr>
          <p:cNvPr id="20" name="Bilde 19"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99171"/>
            <a:ext cx="1574660" cy="291958"/>
          </a:xfrm>
          <a:prstGeom prst="rect">
            <a:avLst/>
          </a:prstGeom>
        </p:spPr>
      </p:pic>
    </p:spTree>
    <p:extLst>
      <p:ext uri="{BB962C8B-B14F-4D97-AF65-F5344CB8AC3E}">
        <p14:creationId xmlns:p14="http://schemas.microsoft.com/office/powerpoint/2010/main" val="368040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20580" y="657297"/>
            <a:ext cx="3672000" cy="1095771"/>
          </a:xfrm>
        </p:spPr>
        <p:txBody>
          <a:bodyPr/>
          <a:lstStyle/>
          <a:p>
            <a:r>
              <a:rPr lang="en-US" dirty="0"/>
              <a:t>Click to edit title style</a:t>
            </a:r>
          </a:p>
        </p:txBody>
      </p:sp>
      <p:sp>
        <p:nvSpPr>
          <p:cNvPr id="11" name="Plassholder for tekst 4"/>
          <p:cNvSpPr>
            <a:spLocks noGrp="1"/>
          </p:cNvSpPr>
          <p:nvPr>
            <p:ph type="body" sz="quarter" idx="12"/>
          </p:nvPr>
        </p:nvSpPr>
        <p:spPr>
          <a:xfrm>
            <a:off x="4921734" y="1864476"/>
            <a:ext cx="3672000" cy="2177997"/>
          </a:xfrm>
        </p:spPr>
        <p:txBody>
          <a:bodyPr/>
          <a:lstStyle>
            <a:lvl1pPr marL="0" indent="0">
              <a:buFontTx/>
              <a:buNone/>
              <a:defRPr/>
            </a:lvl1pPr>
            <a:lvl2pPr marL="742950" indent="-285750">
              <a:buClr>
                <a:srgbClr val="FC3729"/>
              </a:buClr>
              <a:buFont typeface="Arial"/>
              <a:buChar char="•"/>
              <a:defRPr/>
            </a:lvl2pPr>
            <a:lvl3pPr marL="1200150" indent="-285750">
              <a:buClr>
                <a:srgbClr val="FC3729"/>
              </a:buClr>
              <a:buFont typeface="Lucida Grande"/>
              <a:buChar char="‑"/>
              <a:defRPr/>
            </a:lvl3pPr>
            <a:lvl4pPr>
              <a:buClr>
                <a:srgbClr val="FC3729"/>
              </a:buClr>
              <a:defRPr/>
            </a:lvl4pPr>
            <a:lvl5pPr>
              <a:buClr>
                <a:srgbClr val="FC3729"/>
              </a:buClr>
              <a:defRPr/>
            </a:lvl5pPr>
          </a:lstStyle>
          <a:p>
            <a:pPr lvl="0"/>
            <a:r>
              <a:rPr lang="nb-NO"/>
              <a:t>Klikk for å redigere tekststiler i malen</a:t>
            </a:r>
          </a:p>
          <a:p>
            <a:pPr lvl="1"/>
            <a:r>
              <a:rPr lang="nb-NO"/>
              <a:t>Andre nivå</a:t>
            </a:r>
          </a:p>
          <a:p>
            <a:pPr lvl="2"/>
            <a:r>
              <a:rPr lang="nb-NO"/>
              <a:t>Tredje nivå</a:t>
            </a:r>
          </a:p>
        </p:txBody>
      </p:sp>
      <p:sp>
        <p:nvSpPr>
          <p:cNvPr id="12" name="Plassholder for bilde 6"/>
          <p:cNvSpPr>
            <a:spLocks noGrp="1"/>
          </p:cNvSpPr>
          <p:nvPr>
            <p:ph type="pic" sz="quarter" idx="13" hasCustomPrompt="1"/>
          </p:nvPr>
        </p:nvSpPr>
        <p:spPr>
          <a:xfrm>
            <a:off x="681361" y="568174"/>
            <a:ext cx="3672000" cy="3124952"/>
          </a:xfrm>
        </p:spPr>
        <p:txBody>
          <a:bodyPr anchor="ctr"/>
          <a:lstStyle>
            <a:lvl1pPr marL="0" indent="0" algn="ctr">
              <a:buNone/>
              <a:defRPr/>
            </a:lvl1pPr>
          </a:lstStyle>
          <a:p>
            <a:r>
              <a:rPr lang="nb-NO" dirty="0"/>
              <a:t>Bilde</a:t>
            </a:r>
          </a:p>
        </p:txBody>
      </p:sp>
      <p:pic>
        <p:nvPicPr>
          <p:cNvPr id="18" name="Bilde 17"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361" y="4645639"/>
            <a:ext cx="1574660" cy="291958"/>
          </a:xfrm>
          <a:prstGeom prst="rect">
            <a:avLst/>
          </a:prstGeom>
        </p:spPr>
      </p:pic>
    </p:spTree>
    <p:extLst>
      <p:ext uri="{BB962C8B-B14F-4D97-AF65-F5344CB8AC3E}">
        <p14:creationId xmlns:p14="http://schemas.microsoft.com/office/powerpoint/2010/main" val="326819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Plassholder for tekst 8"/>
          <p:cNvSpPr>
            <a:spLocks noGrp="1"/>
          </p:cNvSpPr>
          <p:nvPr>
            <p:ph type="body" sz="quarter" idx="10"/>
          </p:nvPr>
        </p:nvSpPr>
        <p:spPr>
          <a:xfrm>
            <a:off x="623888" y="651737"/>
            <a:ext cx="5760000" cy="3152775"/>
          </a:xfrm>
        </p:spPr>
        <p:txBody>
          <a:bodyPr/>
          <a:lstStyle>
            <a:lvl1pPr marL="0" indent="0">
              <a:lnSpc>
                <a:spcPct val="100000"/>
              </a:lnSpc>
              <a:spcBef>
                <a:spcPts val="600"/>
              </a:spcBef>
              <a:spcAft>
                <a:spcPts val="0"/>
              </a:spcAft>
              <a:buNone/>
              <a:defRPr sz="2500" b="0" i="0"/>
            </a:lvl1pPr>
            <a:lvl2pPr marL="742950" indent="-285750">
              <a:spcAft>
                <a:spcPts val="600"/>
              </a:spcAft>
              <a:buClr>
                <a:srgbClr val="FC3729"/>
              </a:buClr>
              <a:buFont typeface="Arial"/>
              <a:buChar char="•"/>
              <a:defRPr/>
            </a:lvl2pPr>
            <a:lvl3pPr marL="1143000" indent="-228600">
              <a:spcAft>
                <a:spcPts val="600"/>
              </a:spcAft>
              <a:buClr>
                <a:srgbClr val="FC3729"/>
              </a:buClr>
              <a:buFont typeface="Lucida Grande"/>
              <a:buChar char="-"/>
              <a:defRPr/>
            </a:lvl3pPr>
            <a:lvl4pPr marL="1600200" indent="-228600">
              <a:spcAft>
                <a:spcPts val="600"/>
              </a:spcAft>
              <a:buClr>
                <a:srgbClr val="FC3729"/>
              </a:buClr>
              <a:buFont typeface="Arial"/>
              <a:buChar char="•"/>
              <a:defRPr/>
            </a:lvl4pPr>
            <a:lvl5pPr>
              <a:spcAft>
                <a:spcPts val="600"/>
              </a:spcAft>
              <a:buClr>
                <a:srgbClr val="FC3729"/>
              </a:buClr>
              <a:defRPr/>
            </a:lvl5pPr>
          </a:lstStyle>
          <a:p>
            <a:pPr lvl="0"/>
            <a:r>
              <a:rPr lang="nb-NO"/>
              <a:t>Klikk for å redigere tekststiler i malen</a:t>
            </a:r>
          </a:p>
        </p:txBody>
      </p:sp>
      <p:pic>
        <p:nvPicPr>
          <p:cNvPr id="12" name="Bilde 11"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211804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6" name="Title 1"/>
          <p:cNvSpPr>
            <a:spLocks noGrp="1"/>
          </p:cNvSpPr>
          <p:nvPr>
            <p:ph type="title"/>
          </p:nvPr>
        </p:nvSpPr>
        <p:spPr>
          <a:xfrm>
            <a:off x="588385" y="545112"/>
            <a:ext cx="7967232" cy="857250"/>
          </a:xfrm>
        </p:spPr>
        <p:txBody>
          <a:bodyPr/>
          <a:lstStyle/>
          <a:p>
            <a:r>
              <a:rPr lang="nb-NO"/>
              <a:t>Klikk for å redigere tittelstil</a:t>
            </a:r>
            <a:endParaRPr lang="en-US" dirty="0"/>
          </a:p>
        </p:txBody>
      </p:sp>
      <p:pic>
        <p:nvPicPr>
          <p:cNvPr id="8" name="Bilde 7"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108471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2" name="Bilde 1" descr="Fagforbundet logo-07.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182" y="4585429"/>
            <a:ext cx="1574660" cy="291958"/>
          </a:xfrm>
          <a:prstGeom prst="rect">
            <a:avLst/>
          </a:prstGeom>
        </p:spPr>
      </p:pic>
    </p:spTree>
    <p:extLst>
      <p:ext uri="{BB962C8B-B14F-4D97-AF65-F5344CB8AC3E}">
        <p14:creationId xmlns:p14="http://schemas.microsoft.com/office/powerpoint/2010/main" val="12492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9913" y="1888341"/>
            <a:ext cx="7424176" cy="640960"/>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859912" y="2522955"/>
            <a:ext cx="7424176" cy="174992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7" r:id="rId3"/>
    <p:sldLayoutId id="2147493468" r:id="rId4"/>
    <p:sldLayoutId id="2147493469" r:id="rId5"/>
    <p:sldLayoutId id="2147493470" r:id="rId6"/>
    <p:sldLayoutId id="2147493471" r:id="rId7"/>
    <p:sldLayoutId id="2147493461" r:id="rId8"/>
    <p:sldLayoutId id="2147493462" r:id="rId9"/>
    <p:sldLayoutId id="2147493474" r:id="rId10"/>
    <p:sldLayoutId id="2147493472" r:id="rId11"/>
  </p:sldLayoutIdLst>
  <p:txStyles>
    <p:titleStyle>
      <a:lvl1pPr algn="l" defTabSz="457200" rtl="0" eaLnBrk="1" latinLnBrk="0" hangingPunct="1">
        <a:spcBef>
          <a:spcPct val="0"/>
        </a:spcBef>
        <a:buNone/>
        <a:defRPr sz="3000" b="1" kern="1200">
          <a:solidFill>
            <a:srgbClr val="3C3C3B"/>
          </a:solidFill>
          <a:latin typeface="Source Sans Pro"/>
          <a:ea typeface="+mj-ea"/>
          <a:cs typeface="Source Sans Pro"/>
        </a:defRPr>
      </a:lvl1pPr>
    </p:titleStyle>
    <p:bodyStyle>
      <a:lvl1pPr marL="342900" indent="-342900" algn="l" defTabSz="457200" rtl="0" eaLnBrk="1" latinLnBrk="0" hangingPunct="1">
        <a:spcBef>
          <a:spcPct val="20000"/>
        </a:spcBef>
        <a:buClr>
          <a:srgbClr val="FC3729"/>
        </a:buClr>
        <a:buFont typeface="Source Sans Pro" panose="020B0503030403020204" pitchFamily="34" charset="0"/>
        <a:buChar char="→"/>
        <a:defRPr sz="1600" kern="1200">
          <a:solidFill>
            <a:srgbClr val="3C3C3B"/>
          </a:solidFill>
          <a:latin typeface="Source Sans Pro"/>
          <a:ea typeface="+mn-ea"/>
          <a:cs typeface="Source Sans Pro"/>
        </a:defRPr>
      </a:lvl1pPr>
      <a:lvl2pPr marL="742950" indent="-285750" algn="l" defTabSz="457200" rtl="0" eaLnBrk="1" latinLnBrk="0" hangingPunct="1">
        <a:spcBef>
          <a:spcPct val="20000"/>
        </a:spcBef>
        <a:buClr>
          <a:srgbClr val="FC3729"/>
        </a:buClr>
        <a:buFont typeface="Arial" panose="020B0604020202020204" pitchFamily="34" charset="0"/>
        <a:buChar char="›"/>
        <a:defRPr sz="1600" kern="1200">
          <a:solidFill>
            <a:srgbClr val="3C3C3B"/>
          </a:solidFill>
          <a:latin typeface="Source Sans Pro"/>
          <a:ea typeface="+mn-ea"/>
          <a:cs typeface="Source Sans Pro"/>
        </a:defRPr>
      </a:lvl2pPr>
      <a:lvl3pPr marL="1143000" indent="-228600" algn="l" defTabSz="457200" rtl="0" eaLnBrk="1" latinLnBrk="0" hangingPunct="1">
        <a:spcBef>
          <a:spcPct val="20000"/>
        </a:spcBef>
        <a:buClr>
          <a:srgbClr val="FC3729"/>
        </a:buClr>
        <a:buFont typeface="Source Sans Pro" panose="020B0503030403020204" pitchFamily="34" charset="0"/>
        <a:buChar char="»"/>
        <a:defRPr sz="1600" kern="1200">
          <a:solidFill>
            <a:srgbClr val="3C3C3B"/>
          </a:solidFill>
          <a:latin typeface="Source Sans Pro"/>
          <a:ea typeface="+mn-ea"/>
          <a:cs typeface="Source Sans Pro"/>
        </a:defRPr>
      </a:lvl3pPr>
      <a:lvl4pPr marL="1657350" indent="-285750" algn="l" defTabSz="457200" rtl="0" eaLnBrk="1" latinLnBrk="0" hangingPunct="1">
        <a:spcBef>
          <a:spcPct val="20000"/>
        </a:spcBef>
        <a:buClr>
          <a:srgbClr val="FC3729"/>
        </a:buClr>
        <a:buFont typeface="Source Sans Pro" panose="020B0503030403020204" pitchFamily="34" charset="0"/>
        <a:buChar char="‒"/>
        <a:defRPr sz="1600" kern="1200">
          <a:solidFill>
            <a:srgbClr val="3C3C3B"/>
          </a:solidFill>
          <a:latin typeface="Source Sans Pro"/>
          <a:ea typeface="+mn-ea"/>
          <a:cs typeface="Source Sans Pro"/>
        </a:defRPr>
      </a:lvl4pPr>
      <a:lvl5pPr marL="2057400" indent="-228600" algn="l" defTabSz="457200" rtl="0" eaLnBrk="1" latinLnBrk="0" hangingPunct="1">
        <a:spcBef>
          <a:spcPct val="20000"/>
        </a:spcBef>
        <a:buClr>
          <a:srgbClr val="FC3729"/>
        </a:buClr>
        <a:buFont typeface="Arial" panose="020B0604020202020204" pitchFamily="34" charset="0"/>
        <a:buChar char="•"/>
        <a:defRPr sz="1600" kern="1200">
          <a:solidFill>
            <a:srgbClr val="3C3C3B"/>
          </a:solidFill>
          <a:latin typeface="Source Sans Pro"/>
          <a:ea typeface="+mn-ea"/>
          <a:cs typeface="Source San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943601" y="951722"/>
            <a:ext cx="7245480" cy="1572597"/>
          </a:xfrm>
        </p:spPr>
        <p:txBody>
          <a:bodyPr>
            <a:noAutofit/>
          </a:bodyPr>
          <a:lstStyle/>
          <a:p>
            <a:pPr algn="ctr"/>
            <a:br>
              <a:rPr lang="nb-NO" sz="4000" dirty="0"/>
            </a:br>
            <a:br>
              <a:rPr lang="nb-NO" sz="4000" dirty="0"/>
            </a:br>
            <a:r>
              <a:rPr lang="nb-NO" sz="4000" dirty="0"/>
              <a:t>Forslag til endring av kontingent</a:t>
            </a:r>
            <a:br>
              <a:rPr lang="nb-NO" sz="4000" b="0" dirty="0"/>
            </a:br>
            <a:br>
              <a:rPr lang="nb-NO" sz="4000" b="0" dirty="0"/>
            </a:br>
            <a:endParaRPr lang="nb-NO" sz="4000" dirty="0"/>
          </a:p>
        </p:txBody>
      </p:sp>
      <p:sp>
        <p:nvSpPr>
          <p:cNvPr id="3" name="Undertittel 2"/>
          <p:cNvSpPr>
            <a:spLocks noGrp="1"/>
          </p:cNvSpPr>
          <p:nvPr>
            <p:ph type="subTitle" idx="1"/>
          </p:nvPr>
        </p:nvSpPr>
        <p:spPr/>
        <p:txBody>
          <a:bodyPr>
            <a:normAutofit/>
          </a:bodyPr>
          <a:lstStyle/>
          <a:p>
            <a:endParaRPr lang="nb-NO" dirty="0"/>
          </a:p>
          <a:p>
            <a:pPr algn="ctr"/>
            <a:r>
              <a:rPr lang="nb-NO" sz="2400" dirty="0"/>
              <a:t>Endringer når det er handlingsrom</a:t>
            </a:r>
          </a:p>
          <a:p>
            <a:pPr algn="ctr"/>
            <a:endParaRPr lang="nb-NO" sz="1300" dirty="0"/>
          </a:p>
          <a:p>
            <a:endParaRPr lang="nb-NO" dirty="0"/>
          </a:p>
        </p:txBody>
      </p:sp>
    </p:spTree>
    <p:extLst>
      <p:ext uri="{BB962C8B-B14F-4D97-AF65-F5344CB8AC3E}">
        <p14:creationId xmlns:p14="http://schemas.microsoft.com/office/powerpoint/2010/main" val="205860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130A279-8E5F-4DBD-B33E-A6A66D04B362}"/>
              </a:ext>
            </a:extLst>
          </p:cNvPr>
          <p:cNvSpPr>
            <a:spLocks noGrp="1"/>
          </p:cNvSpPr>
          <p:nvPr>
            <p:ph idx="1"/>
          </p:nvPr>
        </p:nvSpPr>
        <p:spPr/>
        <p:txBody>
          <a:bodyPr>
            <a:normAutofit/>
          </a:bodyPr>
          <a:lstStyle/>
          <a:p>
            <a:pPr marL="0" indent="0">
              <a:buNone/>
            </a:pPr>
            <a:r>
              <a:rPr lang="nb-NO" sz="2000" b="0" i="1" dirty="0">
                <a:solidFill>
                  <a:srgbClr val="3C3C3B"/>
                </a:solidFill>
                <a:effectLst/>
                <a:latin typeface="Source Sans Pro" panose="020B0503030403020204" pitchFamily="34" charset="0"/>
              </a:rPr>
              <a:t>§ 2 Formål</a:t>
            </a:r>
          </a:p>
          <a:p>
            <a:pPr marL="0" indent="0">
              <a:buNone/>
            </a:pPr>
            <a:r>
              <a:rPr lang="nb-NO" sz="2000" b="0" i="1" dirty="0">
                <a:solidFill>
                  <a:srgbClr val="3C3C3B"/>
                </a:solidFill>
                <a:effectLst/>
                <a:latin typeface="Source Sans Pro" panose="020B0503030403020204" pitchFamily="34" charset="0"/>
              </a:rPr>
              <a:t>Fagforbundet skal være en </a:t>
            </a:r>
            <a:r>
              <a:rPr lang="nb-NO" sz="2000" b="1" i="1" dirty="0">
                <a:solidFill>
                  <a:srgbClr val="3C3C3B"/>
                </a:solidFill>
                <a:effectLst/>
                <a:latin typeface="Source Sans Pro" panose="020B0503030403020204" pitchFamily="34" charset="0"/>
              </a:rPr>
              <a:t>ledende arbeidstakerorganisasjon </a:t>
            </a:r>
            <a:r>
              <a:rPr lang="nb-NO" sz="2000" b="0" i="1" dirty="0">
                <a:solidFill>
                  <a:srgbClr val="3C3C3B"/>
                </a:solidFill>
                <a:effectLst/>
                <a:latin typeface="Source Sans Pro" panose="020B0503030403020204" pitchFamily="34" charset="0"/>
              </a:rPr>
              <a:t>som skal fremme medlemmenes faglige, økonomiske, arbeidsmiljømessige, sosiale og kulturelle interesser ved å organisere alle arbeidstakere innen sitt organisasjonsområde, jf. Prinsipp- og handlingsprogrammet.</a:t>
            </a:r>
            <a:endParaRPr lang="nb-NO" sz="2000" i="1" dirty="0"/>
          </a:p>
        </p:txBody>
      </p:sp>
      <p:sp>
        <p:nvSpPr>
          <p:cNvPr id="3" name="Tittel 2">
            <a:extLst>
              <a:ext uri="{FF2B5EF4-FFF2-40B4-BE49-F238E27FC236}">
                <a16:creationId xmlns:a16="http://schemas.microsoft.com/office/drawing/2014/main" id="{D65114A5-7CEB-4DC7-B74F-0CA47382FFFD}"/>
              </a:ext>
            </a:extLst>
          </p:cNvPr>
          <p:cNvSpPr>
            <a:spLocks noGrp="1"/>
          </p:cNvSpPr>
          <p:nvPr>
            <p:ph type="title"/>
          </p:nvPr>
        </p:nvSpPr>
        <p:spPr/>
        <p:txBody>
          <a:bodyPr>
            <a:normAutofit fontScale="90000"/>
          </a:bodyPr>
          <a:lstStyle/>
          <a:p>
            <a:r>
              <a:rPr lang="nb-NO" i="1" dirty="0"/>
              <a:t>Hvorfor?</a:t>
            </a:r>
            <a:br>
              <a:rPr lang="nb-NO" i="1" dirty="0"/>
            </a:br>
            <a:r>
              <a:rPr lang="nb-NO" i="1" dirty="0"/>
              <a:t>Målet er økt styrke og mer gjennomslagskraft</a:t>
            </a:r>
          </a:p>
        </p:txBody>
      </p:sp>
    </p:spTree>
    <p:extLst>
      <p:ext uri="{BB962C8B-B14F-4D97-AF65-F5344CB8AC3E}">
        <p14:creationId xmlns:p14="http://schemas.microsoft.com/office/powerpoint/2010/main" val="335735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38723541-5B30-4F27-98D6-60F139F2C9DE}"/>
              </a:ext>
            </a:extLst>
          </p:cNvPr>
          <p:cNvPicPr>
            <a:picLocks noChangeAspect="1"/>
          </p:cNvPicPr>
          <p:nvPr/>
        </p:nvPicPr>
        <p:blipFill>
          <a:blip r:embed="rId2"/>
          <a:stretch>
            <a:fillRect/>
          </a:stretch>
        </p:blipFill>
        <p:spPr>
          <a:xfrm>
            <a:off x="2486783" y="285577"/>
            <a:ext cx="6247018" cy="4572345"/>
          </a:xfrm>
          <a:prstGeom prst="rect">
            <a:avLst/>
          </a:prstGeom>
        </p:spPr>
      </p:pic>
      <p:sp>
        <p:nvSpPr>
          <p:cNvPr id="7" name="TekstSylinder 6">
            <a:extLst>
              <a:ext uri="{FF2B5EF4-FFF2-40B4-BE49-F238E27FC236}">
                <a16:creationId xmlns:a16="http://schemas.microsoft.com/office/drawing/2014/main" id="{C7AD5FDA-40DD-45DA-A87D-F8A6A622F99B}"/>
              </a:ext>
            </a:extLst>
          </p:cNvPr>
          <p:cNvSpPr txBox="1"/>
          <p:nvPr/>
        </p:nvSpPr>
        <p:spPr>
          <a:xfrm>
            <a:off x="119641" y="1379967"/>
            <a:ext cx="2247544" cy="1200329"/>
          </a:xfrm>
          <a:prstGeom prst="rect">
            <a:avLst/>
          </a:prstGeom>
          <a:noFill/>
          <a:ln>
            <a:solidFill>
              <a:schemeClr val="tx1"/>
            </a:solidFill>
          </a:ln>
        </p:spPr>
        <p:txBody>
          <a:bodyPr wrap="square" rtlCol="0">
            <a:spAutoFit/>
          </a:bodyPr>
          <a:lstStyle/>
          <a:p>
            <a:r>
              <a:rPr lang="nb-NO" sz="2400" b="1" dirty="0"/>
              <a:t>Utfordring:</a:t>
            </a:r>
          </a:p>
          <a:p>
            <a:endParaRPr lang="nb-NO" sz="2400" b="1" dirty="0"/>
          </a:p>
          <a:p>
            <a:r>
              <a:rPr lang="nb-NO" sz="2400" b="1" dirty="0"/>
              <a:t>Vi taper terreng</a:t>
            </a:r>
          </a:p>
        </p:txBody>
      </p:sp>
    </p:spTree>
    <p:extLst>
      <p:ext uri="{BB962C8B-B14F-4D97-AF65-F5344CB8AC3E}">
        <p14:creationId xmlns:p14="http://schemas.microsoft.com/office/powerpoint/2010/main" val="26153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b="1" dirty="0"/>
              <a:t>Hvorfor kontingentreduksjon?</a:t>
            </a:r>
            <a:endParaRPr lang="nb-NO" dirty="0"/>
          </a:p>
        </p:txBody>
      </p:sp>
      <p:sp>
        <p:nvSpPr>
          <p:cNvPr id="3" name="Plassholder for innhold 2"/>
          <p:cNvSpPr>
            <a:spLocks noGrp="1"/>
          </p:cNvSpPr>
          <p:nvPr>
            <p:ph idx="4294967295"/>
          </p:nvPr>
        </p:nvSpPr>
        <p:spPr>
          <a:xfrm>
            <a:off x="411982" y="1369219"/>
            <a:ext cx="8732018" cy="3263504"/>
          </a:xfrm>
          <a:prstGeom prst="rect">
            <a:avLst/>
          </a:prstGeom>
        </p:spPr>
        <p:txBody>
          <a:bodyPr>
            <a:normAutofit/>
          </a:bodyPr>
          <a:lstStyle/>
          <a:p>
            <a:pPr>
              <a:buFont typeface="Wingdings" panose="05000000000000000000" pitchFamily="2" charset="2"/>
              <a:buChar char="Ø"/>
            </a:pPr>
            <a:r>
              <a:rPr lang="nb-NO" sz="1800" dirty="0"/>
              <a:t>Fagforbundet må vinne større oppslutning på flere av sine </a:t>
            </a:r>
            <a:r>
              <a:rPr lang="nb-NO" sz="1800" b="1" dirty="0"/>
              <a:t>tariffområder</a:t>
            </a:r>
            <a:r>
              <a:rPr lang="nb-NO" sz="1800" dirty="0"/>
              <a:t> – der forbundet svekkes i styrke  </a:t>
            </a:r>
          </a:p>
          <a:p>
            <a:pPr>
              <a:buFont typeface="Wingdings" panose="05000000000000000000" pitchFamily="2" charset="2"/>
              <a:buChar char="Ø"/>
            </a:pPr>
            <a:endParaRPr lang="nb-NO" sz="1800" dirty="0"/>
          </a:p>
          <a:p>
            <a:pPr lvl="1">
              <a:buFont typeface="Wingdings" panose="05000000000000000000" pitchFamily="2" charset="2"/>
              <a:buChar char="Ø"/>
            </a:pPr>
            <a:r>
              <a:rPr lang="nb-NO" sz="1800" dirty="0"/>
              <a:t>Verve nye</a:t>
            </a:r>
          </a:p>
          <a:p>
            <a:pPr lvl="1">
              <a:buFont typeface="Wingdings" panose="05000000000000000000" pitchFamily="2" charset="2"/>
              <a:buChar char="Ø"/>
            </a:pPr>
            <a:endParaRPr lang="nb-NO" sz="1800" dirty="0"/>
          </a:p>
          <a:p>
            <a:pPr lvl="1">
              <a:buFont typeface="Wingdings" panose="05000000000000000000" pitchFamily="2" charset="2"/>
              <a:buChar char="Ø"/>
            </a:pPr>
            <a:r>
              <a:rPr lang="nb-NO" sz="1800" dirty="0"/>
              <a:t>Beholde flere</a:t>
            </a:r>
          </a:p>
          <a:p>
            <a:endParaRPr lang="nb-NO" sz="1800" dirty="0"/>
          </a:p>
        </p:txBody>
      </p:sp>
      <p:graphicFrame>
        <p:nvGraphicFramePr>
          <p:cNvPr id="4" name="Diagram 3"/>
          <p:cNvGraphicFramePr>
            <a:graphicFrameLocks/>
          </p:cNvGraphicFramePr>
          <p:nvPr>
            <p:extLst>
              <p:ext uri="{D42A27DB-BD31-4B8C-83A1-F6EECF244321}">
                <p14:modId xmlns:p14="http://schemas.microsoft.com/office/powerpoint/2010/main" val="2670885158"/>
              </p:ext>
            </p:extLst>
          </p:nvPr>
        </p:nvGraphicFramePr>
        <p:xfrm>
          <a:off x="2542161" y="2048608"/>
          <a:ext cx="3165231" cy="29210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 4"/>
          <p:cNvGraphicFramePr>
            <a:graphicFrameLocks/>
          </p:cNvGraphicFramePr>
          <p:nvPr>
            <p:extLst>
              <p:ext uri="{D42A27DB-BD31-4B8C-83A1-F6EECF244321}">
                <p14:modId xmlns:p14="http://schemas.microsoft.com/office/powerpoint/2010/main" val="3529429058"/>
              </p:ext>
            </p:extLst>
          </p:nvPr>
        </p:nvGraphicFramePr>
        <p:xfrm>
          <a:off x="5707392" y="2048608"/>
          <a:ext cx="3322308" cy="29210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842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C5E533E-6569-4B2A-92C9-CCD79B950389}"/>
              </a:ext>
            </a:extLst>
          </p:cNvPr>
          <p:cNvGraphicFramePr>
            <a:graphicFrameLocks/>
          </p:cNvGraphicFramePr>
          <p:nvPr>
            <p:extLst>
              <p:ext uri="{D42A27DB-BD31-4B8C-83A1-F6EECF244321}">
                <p14:modId xmlns:p14="http://schemas.microsoft.com/office/powerpoint/2010/main" val="846850377"/>
              </p:ext>
            </p:extLst>
          </p:nvPr>
        </p:nvGraphicFramePr>
        <p:xfrm>
          <a:off x="659423" y="640616"/>
          <a:ext cx="7491799" cy="4001722"/>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Sylinder 4">
            <a:extLst>
              <a:ext uri="{FF2B5EF4-FFF2-40B4-BE49-F238E27FC236}">
                <a16:creationId xmlns:a16="http://schemas.microsoft.com/office/drawing/2014/main" id="{31A77D5B-8E22-430D-A477-E643EDEEF0F9}"/>
              </a:ext>
            </a:extLst>
          </p:cNvPr>
          <p:cNvSpPr txBox="1"/>
          <p:nvPr/>
        </p:nvSpPr>
        <p:spPr>
          <a:xfrm>
            <a:off x="1654629" y="240632"/>
            <a:ext cx="5834742" cy="461665"/>
          </a:xfrm>
          <a:prstGeom prst="rect">
            <a:avLst/>
          </a:prstGeom>
          <a:noFill/>
        </p:spPr>
        <p:txBody>
          <a:bodyPr wrap="square" rtlCol="0">
            <a:spAutoFit/>
          </a:bodyPr>
          <a:lstStyle/>
          <a:p>
            <a:pPr algn="ctr"/>
            <a:r>
              <a:rPr lang="nb-NO" sz="2400" b="1" dirty="0"/>
              <a:t>Veksten i antall yrkesaktive faller</a:t>
            </a:r>
          </a:p>
        </p:txBody>
      </p:sp>
    </p:spTree>
    <p:extLst>
      <p:ext uri="{BB962C8B-B14F-4D97-AF65-F5344CB8AC3E}">
        <p14:creationId xmlns:p14="http://schemas.microsoft.com/office/powerpoint/2010/main" val="367827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51E36F5-5B22-40BB-B81F-14A568A456E1}"/>
              </a:ext>
            </a:extLst>
          </p:cNvPr>
          <p:cNvGraphicFramePr>
            <a:graphicFrameLocks/>
          </p:cNvGraphicFramePr>
          <p:nvPr>
            <p:extLst>
              <p:ext uri="{D42A27DB-BD31-4B8C-83A1-F6EECF244321}">
                <p14:modId xmlns:p14="http://schemas.microsoft.com/office/powerpoint/2010/main" val="3037007155"/>
              </p:ext>
            </p:extLst>
          </p:nvPr>
        </p:nvGraphicFramePr>
        <p:xfrm>
          <a:off x="444381" y="316194"/>
          <a:ext cx="8340695" cy="43669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3128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a:extLst>
              <a:ext uri="{FF2B5EF4-FFF2-40B4-BE49-F238E27FC236}">
                <a16:creationId xmlns:a16="http://schemas.microsoft.com/office/drawing/2014/main" id="{3199EF80-58A2-48F9-9175-A38705C15D3A}"/>
              </a:ext>
            </a:extLst>
          </p:cNvPr>
          <p:cNvGraphicFramePr>
            <a:graphicFrameLocks noGrp="1"/>
          </p:cNvGraphicFramePr>
          <p:nvPr>
            <p:extLst>
              <p:ext uri="{D42A27DB-BD31-4B8C-83A1-F6EECF244321}">
                <p14:modId xmlns:p14="http://schemas.microsoft.com/office/powerpoint/2010/main" val="3902423342"/>
              </p:ext>
            </p:extLst>
          </p:nvPr>
        </p:nvGraphicFramePr>
        <p:xfrm>
          <a:off x="145279" y="814983"/>
          <a:ext cx="4084890" cy="3073516"/>
        </p:xfrm>
        <a:graphic>
          <a:graphicData uri="http://schemas.openxmlformats.org/drawingml/2006/table">
            <a:tbl>
              <a:tblPr firstRow="1" firstCol="1" bandRow="1">
                <a:tableStyleId>{5C22544A-7EE6-4342-B048-85BDC9FD1C3A}</a:tableStyleId>
              </a:tblPr>
              <a:tblGrid>
                <a:gridCol w="1616938">
                  <a:extLst>
                    <a:ext uri="{9D8B030D-6E8A-4147-A177-3AD203B41FA5}">
                      <a16:colId xmlns:a16="http://schemas.microsoft.com/office/drawing/2014/main" val="3275970317"/>
                    </a:ext>
                  </a:extLst>
                </a:gridCol>
                <a:gridCol w="1179320">
                  <a:extLst>
                    <a:ext uri="{9D8B030D-6E8A-4147-A177-3AD203B41FA5}">
                      <a16:colId xmlns:a16="http://schemas.microsoft.com/office/drawing/2014/main" val="3657125550"/>
                    </a:ext>
                  </a:extLst>
                </a:gridCol>
                <a:gridCol w="1288632">
                  <a:extLst>
                    <a:ext uri="{9D8B030D-6E8A-4147-A177-3AD203B41FA5}">
                      <a16:colId xmlns:a16="http://schemas.microsoft.com/office/drawing/2014/main" val="3309369214"/>
                    </a:ext>
                  </a:extLst>
                </a:gridCol>
              </a:tblGrid>
              <a:tr h="257476">
                <a:tc gridSpan="3">
                  <a:txBody>
                    <a:bodyPr/>
                    <a:lstStyle/>
                    <a:p>
                      <a:pPr algn="ctr">
                        <a:lnSpc>
                          <a:spcPct val="107000"/>
                        </a:lnSpc>
                        <a:spcAft>
                          <a:spcPts val="800"/>
                        </a:spcAft>
                      </a:pPr>
                      <a:r>
                        <a:rPr lang="nb-NO" sz="1400" b="0" dirty="0">
                          <a:solidFill>
                            <a:schemeClr val="tx1"/>
                          </a:solidFill>
                          <a:effectLst/>
                        </a:rPr>
                        <a:t>Kontingenteksempel pensjonist </a:t>
                      </a:r>
                      <a:r>
                        <a:rPr lang="nb-NO" sz="1400" b="1" dirty="0">
                          <a:solidFill>
                            <a:schemeClr val="tx1"/>
                          </a:solidFill>
                          <a:effectLst/>
                        </a:rPr>
                        <a:t>under</a:t>
                      </a:r>
                      <a:r>
                        <a:rPr lang="nb-NO" sz="1400" b="0" dirty="0">
                          <a:solidFill>
                            <a:schemeClr val="tx1"/>
                          </a:solidFill>
                          <a:effectLst/>
                        </a:rPr>
                        <a:t> 75 år</a:t>
                      </a:r>
                      <a:endParaRPr lang="nb-N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3457726572"/>
                  </a:ext>
                </a:extLst>
              </a:tr>
              <a:tr h="506854">
                <a:tc>
                  <a:txBody>
                    <a:bodyPr/>
                    <a:lstStyle/>
                    <a:p>
                      <a:pPr>
                        <a:lnSpc>
                          <a:spcPct val="107000"/>
                        </a:lnSpc>
                      </a:pPr>
                      <a:endParaRPr lang="nb-NO" sz="1400" dirty="0">
                        <a:solidFill>
                          <a:schemeClr val="tx1"/>
                        </a:solidFill>
                        <a:effectLst/>
                        <a:latin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nb-NO" sz="1400" dirty="0">
                          <a:solidFill>
                            <a:schemeClr val="tx1"/>
                          </a:solidFill>
                          <a:effectLst/>
                        </a:rPr>
                        <a:t>Dagens modell</a:t>
                      </a:r>
                      <a:br>
                        <a:rPr lang="nb-NO" sz="1400" dirty="0">
                          <a:solidFill>
                            <a:schemeClr val="tx1"/>
                          </a:solidFill>
                          <a:effectLst/>
                          <a:latin typeface="Calibri" panose="020F0502020204030204" pitchFamily="34" charset="0"/>
                          <a:cs typeface="Times New Roman" panose="02020603050405020304" pitchFamily="18" charset="0"/>
                        </a:rPr>
                      </a:br>
                      <a:endParaRPr lang="nb-NO" sz="1400" dirty="0">
                        <a:solidFill>
                          <a:schemeClr val="tx1"/>
                        </a:solidFill>
                        <a:effectLst/>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nb-NO" sz="1400" dirty="0">
                          <a:solidFill>
                            <a:schemeClr val="tx1"/>
                          </a:solidFill>
                          <a:effectLst/>
                        </a:rPr>
                        <a:t>Foreslått modell</a:t>
                      </a:r>
                      <a:br>
                        <a:rPr lang="nb-NO" sz="1400" dirty="0">
                          <a:solidFill>
                            <a:schemeClr val="tx1"/>
                          </a:solidFill>
                          <a:effectLst/>
                        </a:rPr>
                      </a:br>
                      <a:endParaRPr lang="nb-NO" sz="1400" dirty="0">
                        <a:solidFill>
                          <a:schemeClr val="tx1"/>
                        </a:solidFill>
                        <a:effectLst/>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9375807"/>
                  </a:ext>
                </a:extLst>
              </a:tr>
              <a:tr h="257476">
                <a:tc>
                  <a:txBody>
                    <a:bodyPr/>
                    <a:lstStyle/>
                    <a:p>
                      <a:pPr>
                        <a:lnSpc>
                          <a:spcPct val="107000"/>
                        </a:lnSpc>
                        <a:spcAft>
                          <a:spcPts val="800"/>
                        </a:spcAft>
                      </a:pPr>
                      <a:r>
                        <a:rPr lang="nb-NO" sz="1400" dirty="0">
                          <a:solidFill>
                            <a:schemeClr val="tx1"/>
                          </a:solidFill>
                          <a:effectLst/>
                        </a:rPr>
                        <a:t>Kontingent</a:t>
                      </a:r>
                      <a:endParaRPr lang="nb-N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dirty="0">
                          <a:solidFill>
                            <a:schemeClr val="tx1"/>
                          </a:solidFill>
                          <a:effectLst/>
                        </a:rPr>
                        <a:t> kr 1 000 </a:t>
                      </a:r>
                      <a:endParaRPr lang="nb-N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 kr 1 500 </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8219552"/>
                  </a:ext>
                </a:extLst>
              </a:tr>
              <a:tr h="257476">
                <a:tc>
                  <a:txBody>
                    <a:bodyPr/>
                    <a:lstStyle/>
                    <a:p>
                      <a:pPr>
                        <a:lnSpc>
                          <a:spcPct val="107000"/>
                        </a:lnSpc>
                      </a:pPr>
                      <a:endParaRPr lang="nb-NO" sz="1400" dirty="0">
                        <a:solidFill>
                          <a:schemeClr val="tx1"/>
                        </a:solidFill>
                        <a:effectLst/>
                        <a:latin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nb-NO" sz="1400">
                        <a:solidFill>
                          <a:schemeClr val="tx1"/>
                        </a:solidFill>
                        <a:effectLst/>
                        <a:latin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nb-NO" sz="1400" dirty="0">
                        <a:solidFill>
                          <a:schemeClr val="tx1"/>
                        </a:solidFill>
                        <a:effectLst/>
                        <a:latin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6246697"/>
                  </a:ext>
                </a:extLst>
              </a:tr>
              <a:tr h="257476">
                <a:tc>
                  <a:txBody>
                    <a:bodyPr/>
                    <a:lstStyle/>
                    <a:p>
                      <a:pPr>
                        <a:lnSpc>
                          <a:spcPct val="107000"/>
                        </a:lnSpc>
                        <a:spcAft>
                          <a:spcPts val="800"/>
                        </a:spcAft>
                      </a:pPr>
                      <a:r>
                        <a:rPr lang="nb-NO" sz="1400">
                          <a:solidFill>
                            <a:schemeClr val="tx1"/>
                          </a:solidFill>
                          <a:effectLst/>
                        </a:rPr>
                        <a:t>Innboforsikring</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888</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888</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383257"/>
                  </a:ext>
                </a:extLst>
              </a:tr>
              <a:tr h="257476">
                <a:tc>
                  <a:txBody>
                    <a:bodyPr/>
                    <a:lstStyle/>
                    <a:p>
                      <a:pPr>
                        <a:lnSpc>
                          <a:spcPct val="107000"/>
                        </a:lnSpc>
                        <a:spcAft>
                          <a:spcPts val="800"/>
                        </a:spcAft>
                      </a:pPr>
                      <a:r>
                        <a:rPr lang="nb-NO" sz="1400">
                          <a:solidFill>
                            <a:schemeClr val="tx1"/>
                          </a:solidFill>
                          <a:effectLst/>
                        </a:rPr>
                        <a:t>Stønadskassa</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190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190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9898958"/>
                  </a:ext>
                </a:extLst>
              </a:tr>
              <a:tr h="506854">
                <a:tc>
                  <a:txBody>
                    <a:bodyPr/>
                    <a:lstStyle/>
                    <a:p>
                      <a:pPr>
                        <a:lnSpc>
                          <a:spcPct val="107000"/>
                        </a:lnSpc>
                        <a:spcAft>
                          <a:spcPts val="800"/>
                        </a:spcAft>
                      </a:pPr>
                      <a:r>
                        <a:rPr lang="nb-NO" sz="1400">
                          <a:solidFill>
                            <a:schemeClr val="tx1"/>
                          </a:solidFill>
                          <a:effectLst/>
                        </a:rPr>
                        <a:t>Kontingent til pensjonistforbundet</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207</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207</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4877790"/>
                  </a:ext>
                </a:extLst>
              </a:tr>
              <a:tr h="257476">
                <a:tc>
                  <a:txBody>
                    <a:bodyPr/>
                    <a:lstStyle/>
                    <a:p>
                      <a:pPr>
                        <a:lnSpc>
                          <a:spcPct val="107000"/>
                        </a:lnSpc>
                        <a:spcAft>
                          <a:spcPts val="800"/>
                        </a:spcAft>
                      </a:pPr>
                      <a:r>
                        <a:rPr lang="nb-NO" sz="1400">
                          <a:solidFill>
                            <a:schemeClr val="tx1"/>
                          </a:solidFill>
                          <a:effectLst/>
                        </a:rPr>
                        <a:t>Fagbladet/almanakk</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70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70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9652134"/>
                  </a:ext>
                </a:extLst>
              </a:tr>
              <a:tr h="257476">
                <a:tc>
                  <a:txBody>
                    <a:bodyPr/>
                    <a:lstStyle/>
                    <a:p>
                      <a:pPr>
                        <a:lnSpc>
                          <a:spcPct val="107000"/>
                        </a:lnSpc>
                        <a:spcAft>
                          <a:spcPts val="800"/>
                        </a:spcAft>
                      </a:pPr>
                      <a:r>
                        <a:rPr lang="nb-NO" sz="1400">
                          <a:solidFill>
                            <a:schemeClr val="tx1"/>
                          </a:solidFill>
                          <a:effectLst/>
                        </a:rPr>
                        <a:t>Pensjonistdrift</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173</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a:solidFill>
                            <a:schemeClr val="tx1"/>
                          </a:solidFill>
                          <a:effectLst/>
                        </a:rPr>
                        <a:t>-kr 173</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1093363"/>
                  </a:ext>
                </a:extLst>
              </a:tr>
              <a:tr h="257476">
                <a:tc>
                  <a:txBody>
                    <a:bodyPr/>
                    <a:lstStyle/>
                    <a:p>
                      <a:pPr>
                        <a:lnSpc>
                          <a:spcPct val="107000"/>
                        </a:lnSpc>
                        <a:spcAft>
                          <a:spcPts val="800"/>
                        </a:spcAft>
                      </a:pPr>
                      <a:r>
                        <a:rPr lang="nb-NO" sz="1400">
                          <a:solidFill>
                            <a:schemeClr val="tx1"/>
                          </a:solidFill>
                          <a:effectLst/>
                        </a:rPr>
                        <a:t>Sum</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b="1" dirty="0">
                          <a:solidFill>
                            <a:schemeClr val="tx1"/>
                          </a:solidFill>
                          <a:effectLst/>
                        </a:rPr>
                        <a:t>-kr 528</a:t>
                      </a:r>
                      <a:endParaRPr lang="nb-NO"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spcAft>
                          <a:spcPts val="800"/>
                        </a:spcAft>
                      </a:pPr>
                      <a:r>
                        <a:rPr lang="nb-NO" sz="1400" b="1" dirty="0">
                          <a:solidFill>
                            <a:schemeClr val="tx1"/>
                          </a:solidFill>
                          <a:effectLst/>
                        </a:rPr>
                        <a:t>-kr 28</a:t>
                      </a:r>
                      <a:endParaRPr lang="nb-NO"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57" marR="40857" marT="8755" marB="875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0341792"/>
                  </a:ext>
                </a:extLst>
              </a:tr>
            </a:tbl>
          </a:graphicData>
        </a:graphic>
      </p:graphicFrame>
      <p:graphicFrame>
        <p:nvGraphicFramePr>
          <p:cNvPr id="5" name="Tabell 4">
            <a:extLst>
              <a:ext uri="{FF2B5EF4-FFF2-40B4-BE49-F238E27FC236}">
                <a16:creationId xmlns:a16="http://schemas.microsoft.com/office/drawing/2014/main" id="{2F5D69E4-5516-4C48-ABA7-A071E48B67BC}"/>
              </a:ext>
            </a:extLst>
          </p:cNvPr>
          <p:cNvGraphicFramePr>
            <a:graphicFrameLocks noGrp="1"/>
          </p:cNvGraphicFramePr>
          <p:nvPr>
            <p:extLst>
              <p:ext uri="{D42A27DB-BD31-4B8C-83A1-F6EECF244321}">
                <p14:modId xmlns:p14="http://schemas.microsoft.com/office/powerpoint/2010/main" val="2724133531"/>
              </p:ext>
            </p:extLst>
          </p:nvPr>
        </p:nvGraphicFramePr>
        <p:xfrm>
          <a:off x="4781372" y="814980"/>
          <a:ext cx="4153256" cy="3073519"/>
        </p:xfrm>
        <a:graphic>
          <a:graphicData uri="http://schemas.openxmlformats.org/drawingml/2006/table">
            <a:tbl>
              <a:tblPr firstRow="1" firstCol="1" bandRow="1">
                <a:tableStyleId>{5C22544A-7EE6-4342-B048-85BDC9FD1C3A}</a:tableStyleId>
              </a:tblPr>
              <a:tblGrid>
                <a:gridCol w="1666429">
                  <a:extLst>
                    <a:ext uri="{9D8B030D-6E8A-4147-A177-3AD203B41FA5}">
                      <a16:colId xmlns:a16="http://schemas.microsoft.com/office/drawing/2014/main" val="2466721798"/>
                    </a:ext>
                  </a:extLst>
                </a:gridCol>
                <a:gridCol w="1187865">
                  <a:extLst>
                    <a:ext uri="{9D8B030D-6E8A-4147-A177-3AD203B41FA5}">
                      <a16:colId xmlns:a16="http://schemas.microsoft.com/office/drawing/2014/main" val="1076570340"/>
                    </a:ext>
                  </a:extLst>
                </a:gridCol>
                <a:gridCol w="1298962">
                  <a:extLst>
                    <a:ext uri="{9D8B030D-6E8A-4147-A177-3AD203B41FA5}">
                      <a16:colId xmlns:a16="http://schemas.microsoft.com/office/drawing/2014/main" val="2386963983"/>
                    </a:ext>
                  </a:extLst>
                </a:gridCol>
              </a:tblGrid>
              <a:tr h="214482">
                <a:tc gridSpan="3">
                  <a:txBody>
                    <a:bodyPr/>
                    <a:lstStyle/>
                    <a:p>
                      <a:pPr algn="ctr">
                        <a:lnSpc>
                          <a:spcPct val="107000"/>
                        </a:lnSpc>
                        <a:spcAft>
                          <a:spcPts val="800"/>
                        </a:spcAft>
                      </a:pPr>
                      <a:r>
                        <a:rPr lang="nb-NO" sz="1400" b="0" dirty="0">
                          <a:solidFill>
                            <a:schemeClr val="tx1"/>
                          </a:solidFill>
                          <a:effectLst/>
                        </a:rPr>
                        <a:t>Kontingenteksempel pensjonist </a:t>
                      </a:r>
                      <a:r>
                        <a:rPr lang="nb-NO" sz="1400" b="1" dirty="0">
                          <a:solidFill>
                            <a:schemeClr val="tx1"/>
                          </a:solidFill>
                          <a:effectLst/>
                        </a:rPr>
                        <a:t>over</a:t>
                      </a:r>
                      <a:r>
                        <a:rPr lang="nb-NO" sz="1400" b="0" dirty="0">
                          <a:solidFill>
                            <a:schemeClr val="tx1"/>
                          </a:solidFill>
                          <a:effectLst/>
                        </a:rPr>
                        <a:t> 75 år</a:t>
                      </a:r>
                      <a:endParaRPr lang="nb-N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3229394040"/>
                  </a:ext>
                </a:extLst>
              </a:tr>
              <a:tr h="369150">
                <a:tc>
                  <a:txBody>
                    <a:bodyPr/>
                    <a:lstStyle/>
                    <a:p>
                      <a:pPr>
                        <a:lnSpc>
                          <a:spcPct val="107000"/>
                        </a:lnSpc>
                      </a:pPr>
                      <a:endParaRPr lang="nb-NO" sz="1400">
                        <a:solidFill>
                          <a:schemeClr val="tx1"/>
                        </a:solidFill>
                        <a:effectLst/>
                        <a:latin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nb-NO" sz="1400" dirty="0">
                          <a:solidFill>
                            <a:schemeClr val="tx1"/>
                          </a:solidFill>
                          <a:effectLst/>
                        </a:rPr>
                        <a:t>Dagens modell</a:t>
                      </a:r>
                      <a:endParaRPr lang="nb-N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nb-NO" sz="1400">
                          <a:solidFill>
                            <a:schemeClr val="tx1"/>
                          </a:solidFill>
                          <a:effectLst/>
                        </a:rPr>
                        <a:t>Foreslått modell</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7377666"/>
                  </a:ext>
                </a:extLst>
              </a:tr>
              <a:tr h="369150">
                <a:tc>
                  <a:txBody>
                    <a:bodyPr/>
                    <a:lstStyle/>
                    <a:p>
                      <a:pPr>
                        <a:lnSpc>
                          <a:spcPct val="107000"/>
                        </a:lnSpc>
                      </a:pPr>
                      <a:endParaRPr lang="nb-NO" sz="1400" dirty="0">
                        <a:solidFill>
                          <a:schemeClr val="tx1"/>
                        </a:solidFill>
                        <a:effectLst/>
                        <a:latin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pPr>
                      <a:endParaRPr lang="nb-NO" sz="1400" dirty="0">
                        <a:solidFill>
                          <a:schemeClr val="tx1"/>
                        </a:solidFill>
                        <a:effectLst/>
                        <a:latin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nb-NO" sz="1400">
                          <a:solidFill>
                            <a:schemeClr val="tx1"/>
                          </a:solidFill>
                          <a:effectLst/>
                        </a:rPr>
                        <a:t>*fra 75 til 80 år</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754206"/>
                  </a:ext>
                </a:extLst>
              </a:tr>
              <a:tr h="214482">
                <a:tc>
                  <a:txBody>
                    <a:bodyPr/>
                    <a:lstStyle/>
                    <a:p>
                      <a:pPr>
                        <a:lnSpc>
                          <a:spcPct val="107000"/>
                        </a:lnSpc>
                        <a:spcAft>
                          <a:spcPts val="800"/>
                        </a:spcAft>
                      </a:pPr>
                      <a:r>
                        <a:rPr lang="nb-NO" sz="1400" dirty="0">
                          <a:solidFill>
                            <a:schemeClr val="tx1"/>
                          </a:solidFill>
                          <a:effectLst/>
                        </a:rPr>
                        <a:t>Kontingent</a:t>
                      </a:r>
                      <a:endParaRPr lang="nb-N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 kr - </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 kr 650 </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1953445"/>
                  </a:ext>
                </a:extLst>
              </a:tr>
              <a:tr h="214482">
                <a:tc>
                  <a:txBody>
                    <a:bodyPr/>
                    <a:lstStyle/>
                    <a:p>
                      <a:pPr>
                        <a:lnSpc>
                          <a:spcPct val="107000"/>
                        </a:lnSpc>
                      </a:pPr>
                      <a:endParaRPr lang="nb-NO" sz="1400">
                        <a:solidFill>
                          <a:schemeClr val="tx1"/>
                        </a:solidFill>
                        <a:effectLst/>
                        <a:latin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pPr>
                      <a:endParaRPr lang="nb-NO" sz="1400">
                        <a:solidFill>
                          <a:schemeClr val="tx1"/>
                        </a:solidFill>
                        <a:effectLst/>
                        <a:latin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pPr>
                      <a:endParaRPr lang="nb-NO" sz="1400">
                        <a:solidFill>
                          <a:schemeClr val="tx1"/>
                        </a:solidFill>
                        <a:effectLst/>
                        <a:latin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639403"/>
                  </a:ext>
                </a:extLst>
              </a:tr>
              <a:tr h="214482">
                <a:tc>
                  <a:txBody>
                    <a:bodyPr/>
                    <a:lstStyle/>
                    <a:p>
                      <a:pPr>
                        <a:lnSpc>
                          <a:spcPct val="107000"/>
                        </a:lnSpc>
                        <a:spcAft>
                          <a:spcPts val="800"/>
                        </a:spcAft>
                      </a:pPr>
                      <a:r>
                        <a:rPr lang="nb-NO" sz="1400">
                          <a:solidFill>
                            <a:schemeClr val="tx1"/>
                          </a:solidFill>
                          <a:effectLst/>
                        </a:rPr>
                        <a:t>Innboforsikring</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49375"/>
                  </a:ext>
                </a:extLst>
              </a:tr>
              <a:tr h="214482">
                <a:tc>
                  <a:txBody>
                    <a:bodyPr/>
                    <a:lstStyle/>
                    <a:p>
                      <a:pPr>
                        <a:lnSpc>
                          <a:spcPct val="107000"/>
                        </a:lnSpc>
                        <a:spcAft>
                          <a:spcPts val="800"/>
                        </a:spcAft>
                      </a:pPr>
                      <a:r>
                        <a:rPr lang="nb-NO" sz="1400">
                          <a:solidFill>
                            <a:schemeClr val="tx1"/>
                          </a:solidFill>
                          <a:effectLst/>
                        </a:rPr>
                        <a:t>Stønadskassa</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190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190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3024955"/>
                  </a:ext>
                </a:extLst>
              </a:tr>
              <a:tr h="423632">
                <a:tc>
                  <a:txBody>
                    <a:bodyPr/>
                    <a:lstStyle/>
                    <a:p>
                      <a:pPr>
                        <a:lnSpc>
                          <a:spcPct val="107000"/>
                        </a:lnSpc>
                        <a:spcAft>
                          <a:spcPts val="800"/>
                        </a:spcAft>
                      </a:pPr>
                      <a:r>
                        <a:rPr lang="nb-NO" sz="1400">
                          <a:solidFill>
                            <a:schemeClr val="tx1"/>
                          </a:solidFill>
                          <a:effectLst/>
                        </a:rPr>
                        <a:t>Kontingent til pensjonistforbundet</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207</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207</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7947818"/>
                  </a:ext>
                </a:extLst>
              </a:tr>
              <a:tr h="214482">
                <a:tc>
                  <a:txBody>
                    <a:bodyPr/>
                    <a:lstStyle/>
                    <a:p>
                      <a:pPr>
                        <a:lnSpc>
                          <a:spcPct val="107000"/>
                        </a:lnSpc>
                        <a:spcAft>
                          <a:spcPts val="800"/>
                        </a:spcAft>
                      </a:pPr>
                      <a:r>
                        <a:rPr lang="nb-NO" sz="1400">
                          <a:solidFill>
                            <a:schemeClr val="tx1"/>
                          </a:solidFill>
                          <a:effectLst/>
                        </a:rPr>
                        <a:t>Fagbladet/almanakk</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70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70</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3714165"/>
                  </a:ext>
                </a:extLst>
              </a:tr>
              <a:tr h="214482">
                <a:tc>
                  <a:txBody>
                    <a:bodyPr/>
                    <a:lstStyle/>
                    <a:p>
                      <a:pPr>
                        <a:lnSpc>
                          <a:spcPct val="107000"/>
                        </a:lnSpc>
                        <a:spcAft>
                          <a:spcPts val="800"/>
                        </a:spcAft>
                      </a:pPr>
                      <a:r>
                        <a:rPr lang="nb-NO" sz="1400">
                          <a:solidFill>
                            <a:schemeClr val="tx1"/>
                          </a:solidFill>
                          <a:effectLst/>
                        </a:rPr>
                        <a:t>Pensjonistdrift</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173</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a:solidFill>
                            <a:schemeClr val="tx1"/>
                          </a:solidFill>
                          <a:effectLst/>
                        </a:rPr>
                        <a:t>-kr 173</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281988"/>
                  </a:ext>
                </a:extLst>
              </a:tr>
              <a:tr h="214482">
                <a:tc>
                  <a:txBody>
                    <a:bodyPr/>
                    <a:lstStyle/>
                    <a:p>
                      <a:pPr>
                        <a:lnSpc>
                          <a:spcPct val="107000"/>
                        </a:lnSpc>
                        <a:spcAft>
                          <a:spcPts val="800"/>
                        </a:spcAft>
                      </a:pPr>
                      <a:r>
                        <a:rPr lang="nb-NO" sz="1400" dirty="0">
                          <a:solidFill>
                            <a:schemeClr val="tx1"/>
                          </a:solidFill>
                          <a:effectLst/>
                        </a:rPr>
                        <a:t>Sum</a:t>
                      </a:r>
                      <a:endParaRPr lang="nb-N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b="1" dirty="0">
                          <a:solidFill>
                            <a:schemeClr val="tx1"/>
                          </a:solidFill>
                          <a:effectLst/>
                        </a:rPr>
                        <a:t>-kr 640</a:t>
                      </a:r>
                      <a:endParaRPr lang="nb-NO"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nb-NO" sz="1400" b="1" dirty="0">
                          <a:solidFill>
                            <a:schemeClr val="tx1"/>
                          </a:solidFill>
                          <a:effectLst/>
                        </a:rPr>
                        <a:t>kr 10</a:t>
                      </a:r>
                      <a:endParaRPr lang="nb-NO"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7959" marB="79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0521222"/>
                  </a:ext>
                </a:extLst>
              </a:tr>
            </a:tbl>
          </a:graphicData>
        </a:graphic>
      </p:graphicFrame>
      <p:sp>
        <p:nvSpPr>
          <p:cNvPr id="6" name="TekstSylinder 5">
            <a:extLst>
              <a:ext uri="{FF2B5EF4-FFF2-40B4-BE49-F238E27FC236}">
                <a16:creationId xmlns:a16="http://schemas.microsoft.com/office/drawing/2014/main" id="{8F0FCA3E-9559-4620-879F-D1A789670907}"/>
              </a:ext>
            </a:extLst>
          </p:cNvPr>
          <p:cNvSpPr txBox="1"/>
          <p:nvPr/>
        </p:nvSpPr>
        <p:spPr>
          <a:xfrm>
            <a:off x="1654629" y="240632"/>
            <a:ext cx="5834742" cy="461665"/>
          </a:xfrm>
          <a:prstGeom prst="rect">
            <a:avLst/>
          </a:prstGeom>
          <a:noFill/>
        </p:spPr>
        <p:txBody>
          <a:bodyPr wrap="square" rtlCol="0">
            <a:spAutoFit/>
          </a:bodyPr>
          <a:lstStyle/>
          <a:p>
            <a:pPr algn="ctr"/>
            <a:r>
              <a:rPr lang="nb-NO" sz="2400" b="1" dirty="0"/>
              <a:t>Endring i kontingent for pensjonist</a:t>
            </a:r>
          </a:p>
        </p:txBody>
      </p:sp>
      <p:sp>
        <p:nvSpPr>
          <p:cNvPr id="9" name="TekstSylinder 8">
            <a:extLst>
              <a:ext uri="{FF2B5EF4-FFF2-40B4-BE49-F238E27FC236}">
                <a16:creationId xmlns:a16="http://schemas.microsoft.com/office/drawing/2014/main" id="{CFFF4422-9F2B-428B-98FC-AEE19B60C1D5}"/>
              </a:ext>
            </a:extLst>
          </p:cNvPr>
          <p:cNvSpPr txBox="1"/>
          <p:nvPr/>
        </p:nvSpPr>
        <p:spPr>
          <a:xfrm>
            <a:off x="145280" y="3973949"/>
            <a:ext cx="8776530" cy="1169551"/>
          </a:xfrm>
          <a:prstGeom prst="rect">
            <a:avLst/>
          </a:prstGeom>
          <a:solidFill>
            <a:schemeClr val="bg1"/>
          </a:solidFill>
        </p:spPr>
        <p:txBody>
          <a:bodyPr wrap="square">
            <a:spAutoFit/>
          </a:bodyPr>
          <a:lstStyle/>
          <a:p>
            <a:r>
              <a:rPr lang="nb-NO" sz="1400" b="0" i="0" dirty="0">
                <a:effectLst/>
                <a:latin typeface="Arial" panose="020B0604020202020204" pitchFamily="34" charset="0"/>
              </a:rPr>
              <a:t>Særkontingent for alders- og uførepensjonister til og med det året de fyller 75 år og for pensjonister fra 75 år til og med det året de fyller 80 år </a:t>
            </a:r>
            <a:r>
              <a:rPr lang="nb-NO" sz="1400" b="0" i="0" u="sng" dirty="0">
                <a:effectLst/>
                <a:latin typeface="Arial" panose="020B0604020202020204" pitchFamily="34" charset="0"/>
              </a:rPr>
              <a:t>fastsettes av landsstyret</a:t>
            </a:r>
            <a:r>
              <a:rPr lang="nb-NO" sz="1400" b="0" i="0" dirty="0">
                <a:effectLst/>
                <a:latin typeface="Arial" panose="020B0604020202020204" pitchFamily="34" charset="0"/>
              </a:rPr>
              <a:t>. Fastsatte beløp justeres i tråd med Grunnbeløpet i folketrygden hvert år som en del av Fagforbundets budsjettprosess. </a:t>
            </a:r>
          </a:p>
          <a:p>
            <a:endParaRPr lang="nb-NO" sz="1400" dirty="0">
              <a:latin typeface="Arial" panose="020B0604020202020204" pitchFamily="34" charset="0"/>
            </a:endParaRPr>
          </a:p>
          <a:p>
            <a:r>
              <a:rPr lang="nb-NO" sz="1400" b="0" i="0" dirty="0">
                <a:effectLst/>
                <a:latin typeface="Arial" panose="020B0604020202020204" pitchFamily="34" charset="0"/>
              </a:rPr>
              <a:t>Pensjonister er fritatt fra kontingent og kollektive forsikringer fra og med året etter de er fylt 80 år.</a:t>
            </a:r>
            <a:endParaRPr lang="nb-NO" sz="1400" dirty="0"/>
          </a:p>
        </p:txBody>
      </p:sp>
    </p:spTree>
    <p:extLst>
      <p:ext uri="{BB962C8B-B14F-4D97-AF65-F5344CB8AC3E}">
        <p14:creationId xmlns:p14="http://schemas.microsoft.com/office/powerpoint/2010/main" val="306105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601BC2-D675-4B5B-8E86-75C9A8184EA4}"/>
              </a:ext>
            </a:extLst>
          </p:cNvPr>
          <p:cNvSpPr>
            <a:spLocks noGrp="1"/>
          </p:cNvSpPr>
          <p:nvPr>
            <p:ph type="title"/>
          </p:nvPr>
        </p:nvSpPr>
        <p:spPr>
          <a:xfrm>
            <a:off x="588385" y="116487"/>
            <a:ext cx="7388666" cy="857250"/>
          </a:xfrm>
        </p:spPr>
        <p:txBody>
          <a:bodyPr>
            <a:noAutofit/>
          </a:bodyPr>
          <a:lstStyle/>
          <a:p>
            <a:r>
              <a:rPr lang="nb-NO" sz="2400" dirty="0"/>
              <a:t>Hovedpunkter i forslag til endring i kontingenten</a:t>
            </a:r>
          </a:p>
        </p:txBody>
      </p:sp>
      <p:sp>
        <p:nvSpPr>
          <p:cNvPr id="3" name="Plassholder for tekst 2">
            <a:extLst>
              <a:ext uri="{FF2B5EF4-FFF2-40B4-BE49-F238E27FC236}">
                <a16:creationId xmlns:a16="http://schemas.microsoft.com/office/drawing/2014/main" id="{D2043326-E2FB-4A8C-A0C9-5F2993F4B423}"/>
              </a:ext>
            </a:extLst>
          </p:cNvPr>
          <p:cNvSpPr>
            <a:spLocks noGrp="1"/>
          </p:cNvSpPr>
          <p:nvPr>
            <p:ph type="body" sz="quarter" idx="10"/>
          </p:nvPr>
        </p:nvSpPr>
        <p:spPr>
          <a:xfrm>
            <a:off x="588963" y="871671"/>
            <a:ext cx="7388088" cy="4067797"/>
          </a:xfrm>
          <a:solidFill>
            <a:srgbClr val="FFFFFF"/>
          </a:solidFill>
        </p:spPr>
        <p:txBody>
          <a:bodyPr>
            <a:normAutofit lnSpcReduction="10000"/>
          </a:bodyPr>
          <a:lstStyle/>
          <a:p>
            <a:r>
              <a:rPr lang="nb-NO" dirty="0">
                <a:solidFill>
                  <a:schemeClr val="tx1"/>
                </a:solidFill>
                <a:latin typeface="+mn-lt"/>
              </a:rPr>
              <a:t>(1) Endringene gjennomføres trinnvis i løpet av en periode på fire år</a:t>
            </a:r>
          </a:p>
          <a:p>
            <a:br>
              <a:rPr lang="nb-NO" dirty="0">
                <a:solidFill>
                  <a:schemeClr val="tx1"/>
                </a:solidFill>
                <a:latin typeface="+mn-lt"/>
              </a:rPr>
            </a:br>
            <a:r>
              <a:rPr lang="nb-NO" dirty="0">
                <a:solidFill>
                  <a:schemeClr val="tx1"/>
                </a:solidFill>
                <a:latin typeface="+mn-lt"/>
              </a:rPr>
              <a:t>(2 og 3) Kontingenten justeres ned fra 1,45% til 1,25% av </a:t>
            </a:r>
            <a:r>
              <a:rPr lang="nb-NO" b="1" dirty="0">
                <a:solidFill>
                  <a:schemeClr val="tx1"/>
                </a:solidFill>
                <a:latin typeface="+mn-lt"/>
              </a:rPr>
              <a:t>trekkgrunnlaget</a:t>
            </a:r>
          </a:p>
          <a:p>
            <a:pPr marL="1543050" lvl="2" indent="-342900">
              <a:buFont typeface="Arial" panose="020B0604020202020204" pitchFamily="34" charset="0"/>
              <a:buChar char="•"/>
            </a:pPr>
            <a:r>
              <a:rPr lang="nb-NO" dirty="0">
                <a:solidFill>
                  <a:schemeClr val="tx1"/>
                </a:solidFill>
                <a:latin typeface="+mn-lt"/>
              </a:rPr>
              <a:t>0,95% til forbundet</a:t>
            </a:r>
          </a:p>
          <a:p>
            <a:pPr marL="1543050" lvl="2" indent="-342900">
              <a:buFont typeface="Arial" panose="020B0604020202020204" pitchFamily="34" charset="0"/>
              <a:buChar char="•"/>
            </a:pPr>
            <a:r>
              <a:rPr lang="nb-NO" dirty="0">
                <a:solidFill>
                  <a:schemeClr val="tx1"/>
                </a:solidFill>
                <a:latin typeface="+mn-lt"/>
              </a:rPr>
              <a:t>0,30% til fagforening</a:t>
            </a:r>
          </a:p>
          <a:p>
            <a:pPr marL="1543050" lvl="2" indent="-342900">
              <a:buFont typeface="Arial" panose="020B0604020202020204" pitchFamily="34" charset="0"/>
              <a:buChar char="•"/>
            </a:pPr>
            <a:endParaRPr lang="nb-NO" dirty="0">
              <a:solidFill>
                <a:schemeClr val="tx1"/>
              </a:solidFill>
              <a:latin typeface="+mn-lt"/>
            </a:endParaRPr>
          </a:p>
          <a:p>
            <a:r>
              <a:rPr lang="nb-NO" b="0" i="0" dirty="0">
                <a:solidFill>
                  <a:schemeClr val="tx1"/>
                </a:solidFill>
                <a:effectLst/>
                <a:latin typeface="+mn-lt"/>
              </a:rPr>
              <a:t>(4) Maksimumskontingenten opprettholdes på dagens nivå.</a:t>
            </a:r>
          </a:p>
          <a:p>
            <a:endParaRPr lang="nb-NO" b="0" i="0" dirty="0">
              <a:solidFill>
                <a:schemeClr val="tx1"/>
              </a:solidFill>
              <a:effectLst/>
              <a:latin typeface="+mn-lt"/>
            </a:endParaRPr>
          </a:p>
          <a:p>
            <a:r>
              <a:rPr lang="nb-NO" b="0" i="0" dirty="0">
                <a:solidFill>
                  <a:schemeClr val="tx1"/>
                </a:solidFill>
                <a:effectLst/>
                <a:latin typeface="+mn-lt"/>
              </a:rPr>
              <a:t>(6) Pensjonister under 75 år skal betale en kontingent tilsvarende forbundets samlede kostnader for aktiviteter, forsikringer mv pr. pensjonist.</a:t>
            </a:r>
            <a:endParaRPr lang="nb-NO" b="1" dirty="0">
              <a:solidFill>
                <a:schemeClr val="tx1"/>
              </a:solidFill>
              <a:latin typeface="+mn-lt"/>
            </a:endParaRPr>
          </a:p>
          <a:p>
            <a:endParaRPr lang="nb-NO" b="0" i="0" dirty="0">
              <a:solidFill>
                <a:schemeClr val="tx1"/>
              </a:solidFill>
              <a:effectLst/>
              <a:latin typeface="+mn-lt"/>
            </a:endParaRPr>
          </a:p>
          <a:p>
            <a:r>
              <a:rPr lang="nb-NO" b="0" i="0" dirty="0">
                <a:solidFill>
                  <a:schemeClr val="tx1"/>
                </a:solidFill>
                <a:effectLst/>
                <a:latin typeface="+mn-lt"/>
              </a:rPr>
              <a:t>(7) Kontingent for alders- og uførepensjonister til og med det året de fyller 75 år og for pensjonister fra 75 år til og med det året de fyller 80 år fastsettes av landsstyret. Fastsatte beløp justeres i tråd med Grunnbeløpet i folketrygden hvert år som en del av Fagforbundets budsjettprosess. De som er født i 1947 eller tidligere omfattes ikke av endringen.</a:t>
            </a:r>
            <a:endParaRPr lang="nb-NO" dirty="0">
              <a:solidFill>
                <a:schemeClr val="tx1"/>
              </a:solidFill>
              <a:latin typeface="+mn-lt"/>
            </a:endParaRPr>
          </a:p>
        </p:txBody>
      </p:sp>
    </p:spTree>
    <p:extLst>
      <p:ext uri="{BB962C8B-B14F-4D97-AF65-F5344CB8AC3E}">
        <p14:creationId xmlns:p14="http://schemas.microsoft.com/office/powerpoint/2010/main" val="417888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3AA98C-EAC8-4BF7-854A-70023F33B187}"/>
              </a:ext>
            </a:extLst>
          </p:cNvPr>
          <p:cNvSpPr>
            <a:spLocks noGrp="1"/>
          </p:cNvSpPr>
          <p:nvPr>
            <p:ph type="title"/>
          </p:nvPr>
        </p:nvSpPr>
        <p:spPr>
          <a:xfrm>
            <a:off x="588385" y="29886"/>
            <a:ext cx="7384841" cy="857250"/>
          </a:xfrm>
        </p:spPr>
        <p:txBody>
          <a:bodyPr>
            <a:normAutofit fontScale="90000"/>
          </a:bodyPr>
          <a:lstStyle/>
          <a:p>
            <a:r>
              <a:rPr lang="nb-NO" sz="2800" dirty="0"/>
              <a:t>Endringer som medfører justering av vedtektene</a:t>
            </a:r>
          </a:p>
        </p:txBody>
      </p:sp>
      <p:sp>
        <p:nvSpPr>
          <p:cNvPr id="7" name="TekstSylinder 6">
            <a:extLst>
              <a:ext uri="{FF2B5EF4-FFF2-40B4-BE49-F238E27FC236}">
                <a16:creationId xmlns:a16="http://schemas.microsoft.com/office/drawing/2014/main" id="{037C52EE-D1D9-4AEA-988B-B3998F77D84C}"/>
              </a:ext>
            </a:extLst>
          </p:cNvPr>
          <p:cNvSpPr txBox="1"/>
          <p:nvPr/>
        </p:nvSpPr>
        <p:spPr>
          <a:xfrm>
            <a:off x="188007" y="741858"/>
            <a:ext cx="8776531" cy="4278094"/>
          </a:xfrm>
          <a:prstGeom prst="rect">
            <a:avLst/>
          </a:prstGeom>
          <a:solidFill>
            <a:schemeClr val="bg1"/>
          </a:solidFill>
        </p:spPr>
        <p:txBody>
          <a:bodyPr wrap="square">
            <a:spAutoFit/>
          </a:bodyPr>
          <a:lstStyle/>
          <a:p>
            <a:pPr marL="342900" indent="-342900" algn="l" rtl="0">
              <a:buAutoNum type="alphaLcParenBoth"/>
            </a:pPr>
            <a:r>
              <a:rPr lang="nb-NO" sz="1600" b="0" i="0" dirty="0">
                <a:effectLst/>
                <a:latin typeface="Arial" panose="020B0604020202020204" pitchFamily="34" charset="0"/>
              </a:rPr>
              <a:t>§8.1 Medlemmer med inntektsgivende arbeid betaler 1,25% av brutto lønn i kontingent til forbundet. Kontingentkuttet gjennomføres med en reduksjon på 0,05% årlig gjennom en 4 årsperiode slik at satsen for 2023 er 1,40%, for 2024 er 1,35%, for 2025 er 1,30% og for 2026 er 1,25%. </a:t>
            </a:r>
          </a:p>
          <a:p>
            <a:pPr marL="342900" indent="-342900" algn="l" rtl="0">
              <a:buAutoNum type="alphaLcParenBoth"/>
            </a:pPr>
            <a:endParaRPr lang="nb-NO" sz="1600" b="0" i="0" dirty="0">
              <a:effectLst/>
              <a:latin typeface="Arial" panose="020B0604020202020204" pitchFamily="34" charset="0"/>
            </a:endParaRPr>
          </a:p>
          <a:p>
            <a:pPr marL="342900" indent="-342900" algn="l" rtl="0">
              <a:buAutoNum type="alphaLcParenBoth"/>
            </a:pPr>
            <a:r>
              <a:rPr lang="nb-NO" sz="1600" b="0" i="0" dirty="0">
                <a:effectLst/>
                <a:latin typeface="Arial" panose="020B0604020202020204" pitchFamily="34" charset="0"/>
              </a:rPr>
              <a:t>§8.5 Fagforeningene får overført 0,3% av trekkgrunnlaget (brutto lønn) til drift av fagforeningen. </a:t>
            </a:r>
          </a:p>
          <a:p>
            <a:pPr marL="342900" indent="-342900" algn="l" rtl="0">
              <a:buAutoNum type="alphaLcParenBoth"/>
            </a:pPr>
            <a:endParaRPr lang="nb-NO" sz="1600" b="0" i="0" dirty="0">
              <a:effectLst/>
              <a:latin typeface="Arial" panose="020B0604020202020204" pitchFamily="34" charset="0"/>
            </a:endParaRPr>
          </a:p>
          <a:p>
            <a:pPr marL="342900" indent="-342900" algn="l" rtl="0">
              <a:buAutoNum type="alphaLcParenBoth"/>
            </a:pPr>
            <a:r>
              <a:rPr lang="nb-NO" sz="1600" b="0" i="0" dirty="0">
                <a:effectLst/>
                <a:latin typeface="Arial" panose="020B0604020202020204" pitchFamily="34" charset="0"/>
              </a:rPr>
              <a:t>§8.8 Medlemmer som skylder kontingent for mer enn 3 måneder blir strøket som medlem. </a:t>
            </a:r>
          </a:p>
          <a:p>
            <a:pPr marL="342900" indent="-342900" algn="l" rtl="0">
              <a:buAutoNum type="alphaLcParenBoth"/>
            </a:pPr>
            <a:endParaRPr lang="nb-NO" sz="1600" b="0" i="0" dirty="0">
              <a:effectLst/>
              <a:latin typeface="Arial" panose="020B0604020202020204" pitchFamily="34" charset="0"/>
            </a:endParaRPr>
          </a:p>
          <a:p>
            <a:pPr marL="342900" indent="-342900" algn="l" rtl="0">
              <a:buAutoNum type="alphaLcParenBoth"/>
            </a:pPr>
            <a:r>
              <a:rPr lang="nb-NO" sz="1600" b="0" i="0" dirty="0">
                <a:effectLst/>
                <a:latin typeface="Arial" panose="020B0604020202020204" pitchFamily="34" charset="0"/>
              </a:rPr>
              <a:t>§9.2 Kontingent for alders- og uførepensjonister til og med det året de fyller 75 år og for pensjonister fra 75 år til og med det året de fyller 80 år fastsettes av landsstyret. Fastsatte beløp justeres i tråd med Grunnbeløpet i folketrygden hvert år som en del av Fagforbundets budsjettprosess. </a:t>
            </a:r>
          </a:p>
          <a:p>
            <a:pPr marL="342900" indent="-342900" algn="l" rtl="0">
              <a:buAutoNum type="alphaLcParenBoth"/>
            </a:pPr>
            <a:endParaRPr lang="nb-NO" sz="1600" b="0" i="0" dirty="0">
              <a:effectLst/>
              <a:latin typeface="Arial" panose="020B0604020202020204" pitchFamily="34" charset="0"/>
            </a:endParaRPr>
          </a:p>
          <a:p>
            <a:pPr marL="342900" indent="-342900" algn="l" rtl="0">
              <a:buAutoNum type="alphaLcParenBoth"/>
            </a:pPr>
            <a:r>
              <a:rPr lang="nb-NO" sz="1600" b="0" i="0" dirty="0">
                <a:effectLst/>
                <a:latin typeface="Arial" panose="020B0604020202020204" pitchFamily="34" charset="0"/>
              </a:rPr>
              <a:t>§9.3 Pensjonister er fritatt fra kontingent og kollektive forsikringer fra og med året etter de er fylt 80 år</a:t>
            </a:r>
            <a:endParaRPr lang="nb-NO" sz="1600" b="0" i="0" dirty="0">
              <a:effectLst/>
              <a:latin typeface="Roboto" panose="02000000000000000000" pitchFamily="2" charset="0"/>
            </a:endParaRPr>
          </a:p>
        </p:txBody>
      </p:sp>
    </p:spTree>
    <p:extLst>
      <p:ext uri="{BB962C8B-B14F-4D97-AF65-F5344CB8AC3E}">
        <p14:creationId xmlns:p14="http://schemas.microsoft.com/office/powerpoint/2010/main" val="46425551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6350" cmpd="sng">
          <a:solidFill>
            <a:srgbClr val="B1B0B0"/>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agforbundet_ppt-mal.potx" id="{8B0AFCAB-A2B0-4818-86C8-AB442E244C73}" vid="{3DDFC00A-10E2-4EAF-9408-04F5178AC25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3CD6D8779CA3D429E9AAD572400409C" ma:contentTypeVersion="2" ma:contentTypeDescription="Opprett et nytt dokument." ma:contentTypeScope="" ma:versionID="5d92e6132e91002fcec461b42e30293d">
  <xsd:schema xmlns:xsd="http://www.w3.org/2001/XMLSchema" xmlns:xs="http://www.w3.org/2001/XMLSchema" xmlns:p="http://schemas.microsoft.com/office/2006/metadata/properties" xmlns:ns2="bbaf8159-2416-4e0c-b25a-880033d8c4e8" targetNamespace="http://schemas.microsoft.com/office/2006/metadata/properties" ma:root="true" ma:fieldsID="5c6b0d20c01ba97739404c594b93af1d" ns2:_="">
    <xsd:import namespace="bbaf8159-2416-4e0c-b25a-880033d8c4e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f8159-2416-4e0c-b25a-880033d8c4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purl.org/dc/dcmitype/"/>
    <ds:schemaRef ds:uri="bbaf8159-2416-4e0c-b25a-880033d8c4e8"/>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41E49C34-459C-4A4E-876E-567E5D2FF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af8159-2416-4e0c-b25a-880033d8c4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Fagforbundet_ppt-mal</Template>
  <TotalTime>12154</TotalTime>
  <Words>669</Words>
  <Application>Microsoft Office PowerPoint</Application>
  <PresentationFormat>Skjermfremvisning (16:9)</PresentationFormat>
  <Paragraphs>96</Paragraphs>
  <Slides>9</Slides>
  <Notes>1</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9</vt:i4>
      </vt:variant>
    </vt:vector>
  </HeadingPairs>
  <TitlesOfParts>
    <vt:vector size="16" baseType="lpstr">
      <vt:lpstr>Arial</vt:lpstr>
      <vt:lpstr>Calibri</vt:lpstr>
      <vt:lpstr>Lucida Grande</vt:lpstr>
      <vt:lpstr>Roboto</vt:lpstr>
      <vt:lpstr>Source Sans Pro</vt:lpstr>
      <vt:lpstr>Wingdings</vt:lpstr>
      <vt:lpstr>Office-tema</vt:lpstr>
      <vt:lpstr>  Forslag til endring av kontingent  </vt:lpstr>
      <vt:lpstr>Hvorfor? Målet er økt styrke og mer gjennomslagskraft</vt:lpstr>
      <vt:lpstr>PowerPoint-presentasjon</vt:lpstr>
      <vt:lpstr>Hvorfor kontingentreduksjon?</vt:lpstr>
      <vt:lpstr>PowerPoint-presentasjon</vt:lpstr>
      <vt:lpstr>PowerPoint-presentasjon</vt:lpstr>
      <vt:lpstr>PowerPoint-presentasjon</vt:lpstr>
      <vt:lpstr>Hovedpunkter i forslag til endring i kontingenten</vt:lpstr>
      <vt:lpstr>Endringer som medfører justering av vedtektene</vt:lpstr>
    </vt:vector>
  </TitlesOfParts>
  <Company>Fagforbundet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Tittel</dc:title>
  <dc:creator>Brobakken, Knut</dc:creator>
  <cp:lastModifiedBy>Brobakken, Knut</cp:lastModifiedBy>
  <cp:revision>213</cp:revision>
  <cp:lastPrinted>2019-12-06T07:36:15Z</cp:lastPrinted>
  <dcterms:created xsi:type="dcterms:W3CDTF">2018-04-06T09:44:25Z</dcterms:created>
  <dcterms:modified xsi:type="dcterms:W3CDTF">2022-03-30T08:35:33Z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0x01010063CD6D8779CA3D429E9AAD572400409C</vt:lpwstr>
  </property>
</Properties>
</file>