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14"/>
  </p:notesMasterIdLst>
  <p:handoutMasterIdLst>
    <p:handoutMasterId r:id="rId15"/>
  </p:handoutMasterIdLst>
  <p:sldIdLst>
    <p:sldId id="256" r:id="rId5"/>
    <p:sldId id="329" r:id="rId6"/>
    <p:sldId id="342" r:id="rId7"/>
    <p:sldId id="338" r:id="rId8"/>
    <p:sldId id="328" r:id="rId9"/>
    <p:sldId id="344" r:id="rId10"/>
    <p:sldId id="343" r:id="rId11"/>
    <p:sldId id="341" r:id="rId12"/>
    <p:sldId id="345" r:id="rId13"/>
  </p:sldIdLst>
  <p:sldSz cx="9144000" cy="5143500" type="screen16x9"/>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97"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C3729"/>
    <a:srgbClr val="EB1C22"/>
    <a:srgbClr val="FAF8F4"/>
    <a:srgbClr val="B1B0B0"/>
    <a:srgbClr val="666666"/>
    <a:srgbClr val="3C3C3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sfarg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n stil, ingen rutenet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ys sti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46F890A9-2807-4EBB-B81D-B2AA78EC7F39}" styleName="Mørk stil 2 - uthevingsfarge 5 / uthevingsfarg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2DE63D5-997A-4646-A377-4702673A728D}" styleName="Lys stil 2 - uthevingsfarg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ys stil 2 - uthevingsfarge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ys stil 2 - uthevingsfarge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ys stil 2 - uthevingsfarge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3C2FFA5D-87B4-456A-9821-1D502468CF0F}" styleName="Temastil 1 - uthevingsfarg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Lys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Middels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iddels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ddels stil 2 - uthev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iddels stil 2 - uthev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iddels stil 2 - uthevin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iddels stil 2 - uthev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Lys stil 3 - utheving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5" autoAdjust="0"/>
    <p:restoredTop sz="86594" autoAdjust="0"/>
  </p:normalViewPr>
  <p:slideViewPr>
    <p:cSldViewPr snapToGrid="0" snapToObjects="1">
      <p:cViewPr varScale="1">
        <p:scale>
          <a:sx n="107" d="100"/>
          <a:sy n="107" d="100"/>
        </p:scale>
        <p:origin x="2266" y="67"/>
      </p:cViewPr>
      <p:guideLst>
        <p:guide orient="horz" pos="1597"/>
        <p:guide pos="2880"/>
      </p:guideLst>
    </p:cSldViewPr>
  </p:slideViewPr>
  <p:notesTextViewPr>
    <p:cViewPr>
      <p:scale>
        <a:sx n="100" d="100"/>
        <a:sy n="100" d="100"/>
      </p:scale>
      <p:origin x="0" y="0"/>
    </p:cViewPr>
  </p:notesTextViewPr>
  <p:sorterViewPr>
    <p:cViewPr>
      <p:scale>
        <a:sx n="149" d="100"/>
        <a:sy n="14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fsrv-fil01\sentralt$\Felles\Organisasjonsavdelingen\Teamene\Verveteamet\Statistikk\Ogasjonsgrader\Organisasjonsgrad%20K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fsrv-fil01\sentralt$\Felles\Organisasjonsavdelingen\Teamene\Verveteamet\Statistikk\Ogasjonsgrader\Organisasjonsgrad%20K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fsrv-fil01\sentralt$\Felles\Organisasjonsavdelingen\_%20overf&#248;rt%20fellesomr&#229;de\Verveteamet\Statistikk\MasterStatistikk.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TA\Downloads\Medlemsutvikling.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b-NO"/>
              <a:t>Organisasjonsgrad Spekter helse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'Spekter Helse TT'!$B$25:$B$31</c:f>
              <c:numCache>
                <c:formatCode>General</c:formatCode>
                <c:ptCount val="7"/>
                <c:pt idx="0">
                  <c:v>2014</c:v>
                </c:pt>
                <c:pt idx="1">
                  <c:v>2015</c:v>
                </c:pt>
                <c:pt idx="2">
                  <c:v>2016</c:v>
                </c:pt>
                <c:pt idx="3">
                  <c:v>2017</c:v>
                </c:pt>
                <c:pt idx="4">
                  <c:v>2018</c:v>
                </c:pt>
                <c:pt idx="5">
                  <c:v>2019</c:v>
                </c:pt>
                <c:pt idx="6">
                  <c:v>2020</c:v>
                </c:pt>
              </c:numCache>
            </c:numRef>
          </c:xVal>
          <c:yVal>
            <c:numRef>
              <c:f>'Spekter Helse TT'!$C$25:$C$31</c:f>
              <c:numCache>
                <c:formatCode>0.00%</c:formatCode>
                <c:ptCount val="7"/>
                <c:pt idx="0">
                  <c:v>0.14649999999999999</c:v>
                </c:pt>
                <c:pt idx="1">
                  <c:v>0.1472</c:v>
                </c:pt>
                <c:pt idx="2">
                  <c:v>0.1434</c:v>
                </c:pt>
                <c:pt idx="3">
                  <c:v>0.14130000000000001</c:v>
                </c:pt>
                <c:pt idx="4">
                  <c:v>0.1384</c:v>
                </c:pt>
                <c:pt idx="5">
                  <c:v>0.1366</c:v>
                </c:pt>
                <c:pt idx="6">
                  <c:v>0.1401</c:v>
                </c:pt>
              </c:numCache>
            </c:numRef>
          </c:yVal>
          <c:smooth val="0"/>
          <c:extLst>
            <c:ext xmlns:c16="http://schemas.microsoft.com/office/drawing/2014/chart" uri="{C3380CC4-5D6E-409C-BE32-E72D297353CC}">
              <c16:uniqueId val="{00000000-1079-4E12-9EFB-403B212A7083}"/>
            </c:ext>
          </c:extLst>
        </c:ser>
        <c:dLbls>
          <c:showLegendKey val="0"/>
          <c:showVal val="0"/>
          <c:showCatName val="0"/>
          <c:showSerName val="0"/>
          <c:showPercent val="0"/>
          <c:showBubbleSize val="0"/>
        </c:dLbls>
        <c:axId val="567645720"/>
        <c:axId val="567653560"/>
      </c:scatterChart>
      <c:valAx>
        <c:axId val="567645720"/>
        <c:scaling>
          <c:orientation val="minMax"/>
          <c:max val="2020"/>
          <c:min val="2014"/>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567653560"/>
        <c:crosses val="autoZero"/>
        <c:crossBetween val="midCat"/>
      </c:valAx>
      <c:valAx>
        <c:axId val="56765356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567645720"/>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Organisasjonsgrad</a:t>
            </a:r>
            <a:r>
              <a:rPr lang="en-US" baseline="0"/>
              <a:t> KS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scatterChart>
        <c:scatterStyle val="lineMarker"/>
        <c:varyColors val="0"/>
        <c:ser>
          <c:idx val="0"/>
          <c:order val="0"/>
          <c:tx>
            <c:strRef>
              <c:f>KS!$C$6</c:f>
              <c:strCache>
                <c:ptCount val="1"/>
                <c:pt idx="0">
                  <c:v>Org. grad</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KS!$B$7:$B$17</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xVal>
          <c:yVal>
            <c:numRef>
              <c:f>KS!$C$7:$C$17</c:f>
              <c:numCache>
                <c:formatCode>0.00%</c:formatCode>
                <c:ptCount val="11"/>
                <c:pt idx="0">
                  <c:v>0.36859999999999998</c:v>
                </c:pt>
                <c:pt idx="1">
                  <c:v>0.36299999999999999</c:v>
                </c:pt>
                <c:pt idx="2">
                  <c:v>0.36399999999999999</c:v>
                </c:pt>
                <c:pt idx="3">
                  <c:v>0.35949999999999999</c:v>
                </c:pt>
                <c:pt idx="4">
                  <c:v>0.36399999999999999</c:v>
                </c:pt>
                <c:pt idx="5">
                  <c:v>0.36180000000000001</c:v>
                </c:pt>
                <c:pt idx="6">
                  <c:v>0.35639999999999999</c:v>
                </c:pt>
                <c:pt idx="7">
                  <c:v>0.35539999999999999</c:v>
                </c:pt>
                <c:pt idx="8">
                  <c:v>0.3493</c:v>
                </c:pt>
                <c:pt idx="9">
                  <c:v>0.35670000000000002</c:v>
                </c:pt>
                <c:pt idx="10">
                  <c:v>0.35389999999999999</c:v>
                </c:pt>
              </c:numCache>
            </c:numRef>
          </c:yVal>
          <c:smooth val="0"/>
          <c:extLst>
            <c:ext xmlns:c16="http://schemas.microsoft.com/office/drawing/2014/chart" uri="{C3380CC4-5D6E-409C-BE32-E72D297353CC}">
              <c16:uniqueId val="{00000000-02ED-465C-81DB-1FF099A79551}"/>
            </c:ext>
          </c:extLst>
        </c:ser>
        <c:dLbls>
          <c:showLegendKey val="0"/>
          <c:showVal val="0"/>
          <c:showCatName val="0"/>
          <c:showSerName val="0"/>
          <c:showPercent val="0"/>
          <c:showBubbleSize val="0"/>
        </c:dLbls>
        <c:axId val="567644544"/>
        <c:axId val="567646896"/>
      </c:scatterChart>
      <c:valAx>
        <c:axId val="567644544"/>
        <c:scaling>
          <c:orientation val="minMax"/>
          <c:max val="2020"/>
          <c:min val="201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567646896"/>
        <c:crosses val="autoZero"/>
        <c:crossBetween val="midCat"/>
      </c:valAx>
      <c:valAx>
        <c:axId val="56764689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b-NO"/>
          </a:p>
        </c:txPr>
        <c:crossAx val="567644544"/>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nb-N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nb-NO"/>
              <a:t>Fagforbundet</a:t>
            </a:r>
          </a:p>
        </c:rich>
      </c:tx>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barChart>
        <c:barDir val="col"/>
        <c:grouping val="clustered"/>
        <c:varyColors val="0"/>
        <c:ser>
          <c:idx val="0"/>
          <c:order val="0"/>
          <c:spPr>
            <a:solidFill>
              <a:srgbClr val="C00000"/>
            </a:solidFill>
            <a:ln>
              <a:solidFill>
                <a:srgbClr val="C00000"/>
              </a:solidFill>
            </a:ln>
            <a:effectLst/>
          </c:spPr>
          <c:invertIfNegative val="0"/>
          <c:trendline>
            <c:spPr>
              <a:ln w="19050" cap="rnd">
                <a:solidFill>
                  <a:schemeClr val="accent1"/>
                </a:solidFill>
                <a:prstDash val="sysDot"/>
              </a:ln>
              <a:effectLst/>
            </c:spPr>
            <c:trendlineType val="linear"/>
            <c:dispRSqr val="0"/>
            <c:dispEq val="0"/>
          </c:trendline>
          <c:trendline>
            <c:spPr>
              <a:ln w="38100" cap="rnd">
                <a:solidFill>
                  <a:schemeClr val="tx1"/>
                </a:solidFill>
                <a:prstDash val="sysDot"/>
              </a:ln>
              <a:effectLst/>
            </c:spPr>
            <c:trendlineType val="linear"/>
            <c:dispRSqr val="0"/>
            <c:dispEq val="0"/>
          </c:trendline>
          <c:cat>
            <c:numRef>
              <c:f>'Tot Yrk Fylke'!$B$22:$M$22</c:f>
              <c:numCache>
                <c:formatCode>General</c:formatCode>
                <c:ptCount val="11"/>
                <c:pt idx="0">
                  <c:v>2011</c:v>
                </c:pt>
                <c:pt idx="1">
                  <c:v>2012</c:v>
                </c:pt>
                <c:pt idx="2">
                  <c:v>2013</c:v>
                </c:pt>
                <c:pt idx="3">
                  <c:v>2014</c:v>
                </c:pt>
                <c:pt idx="4">
                  <c:v>2015</c:v>
                </c:pt>
                <c:pt idx="5">
                  <c:v>2016</c:v>
                </c:pt>
                <c:pt idx="6">
                  <c:v>2017</c:v>
                </c:pt>
                <c:pt idx="7">
                  <c:v>2018</c:v>
                </c:pt>
                <c:pt idx="8">
                  <c:v>2019</c:v>
                </c:pt>
                <c:pt idx="9">
                  <c:v>2020</c:v>
                </c:pt>
                <c:pt idx="10">
                  <c:v>2021</c:v>
                </c:pt>
              </c:numCache>
            </c:numRef>
          </c:cat>
          <c:val>
            <c:numRef>
              <c:f>'Tot Yrk Fylke'!$B$37:$M$37</c:f>
              <c:numCache>
                <c:formatCode>#\ ##0_ ;[Red]\-#\ ##0\ </c:formatCode>
                <c:ptCount val="11"/>
                <c:pt idx="0">
                  <c:v>2973</c:v>
                </c:pt>
                <c:pt idx="1">
                  <c:v>3835</c:v>
                </c:pt>
                <c:pt idx="2">
                  <c:v>-557</c:v>
                </c:pt>
                <c:pt idx="3">
                  <c:v>2694</c:v>
                </c:pt>
                <c:pt idx="4">
                  <c:v>1205</c:v>
                </c:pt>
                <c:pt idx="5">
                  <c:v>3171</c:v>
                </c:pt>
                <c:pt idx="6">
                  <c:v>1828</c:v>
                </c:pt>
                <c:pt idx="7">
                  <c:v>1815</c:v>
                </c:pt>
                <c:pt idx="8">
                  <c:v>3807</c:v>
                </c:pt>
                <c:pt idx="9">
                  <c:v>1265.2628652886779</c:v>
                </c:pt>
                <c:pt idx="10">
                  <c:v>230.73713471132214</c:v>
                </c:pt>
              </c:numCache>
            </c:numRef>
          </c:val>
          <c:extLst>
            <c:ext xmlns:c16="http://schemas.microsoft.com/office/drawing/2014/chart" uri="{C3380CC4-5D6E-409C-BE32-E72D297353CC}">
              <c16:uniqueId val="{00000002-FE43-4EBD-B4D5-38EBB559550B}"/>
            </c:ext>
          </c:extLst>
        </c:ser>
        <c:dLbls>
          <c:showLegendKey val="0"/>
          <c:showVal val="0"/>
          <c:showCatName val="0"/>
          <c:showSerName val="0"/>
          <c:showPercent val="0"/>
          <c:showBubbleSize val="0"/>
        </c:dLbls>
        <c:gapWidth val="219"/>
        <c:overlap val="-27"/>
        <c:axId val="312121728"/>
        <c:axId val="312125648"/>
      </c:barChart>
      <c:catAx>
        <c:axId val="312121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nb-NO"/>
          </a:p>
        </c:txPr>
        <c:crossAx val="312125648"/>
        <c:crosses val="autoZero"/>
        <c:auto val="1"/>
        <c:lblAlgn val="ctr"/>
        <c:lblOffset val="100"/>
        <c:noMultiLvlLbl val="0"/>
      </c:catAx>
      <c:valAx>
        <c:axId val="312125648"/>
        <c:scaling>
          <c:orientation val="minMax"/>
        </c:scaling>
        <c:delete val="0"/>
        <c:axPos val="l"/>
        <c:majorGridlines>
          <c:spPr>
            <a:ln w="9525" cap="flat" cmpd="sng" algn="ctr">
              <a:solidFill>
                <a:schemeClr val="tx1">
                  <a:lumMod val="15000"/>
                  <a:lumOff val="85000"/>
                </a:schemeClr>
              </a:solidFill>
              <a:round/>
            </a:ln>
            <a:effectLst/>
          </c:spPr>
        </c:majorGridlines>
        <c:numFmt formatCode="#\ ##0_ ;[Red]\-#\ ##0\ "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nb-NO"/>
          </a:p>
        </c:txPr>
        <c:crossAx val="312121728"/>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200" b="0" i="0" u="none" strike="noStrike" kern="1200" baseline="0">
                <a:solidFill>
                  <a:schemeClr val="tx1">
                    <a:lumMod val="65000"/>
                    <a:lumOff val="35000"/>
                  </a:schemeClr>
                </a:solidFill>
                <a:latin typeface="+mn-lt"/>
                <a:ea typeface="+mn-ea"/>
                <a:cs typeface="+mn-cs"/>
              </a:defRPr>
            </a:pPr>
            <a:endParaRPr lang="nb-NO"/>
          </a:p>
        </c:txPr>
      </c:dTable>
      <c:spPr>
        <a:noFill/>
        <a:ln>
          <a:noFill/>
        </a:ln>
        <a:effectLst/>
      </c:spPr>
    </c:plotArea>
    <c:plotVisOnly val="1"/>
    <c:dispBlanksAs val="gap"/>
    <c:showDLblsOverMax val="0"/>
  </c:chart>
  <c:spPr>
    <a:noFill/>
    <a:ln>
      <a:noFill/>
    </a:ln>
    <a:effectLst/>
  </c:spPr>
  <c:txPr>
    <a:bodyPr/>
    <a:lstStyle/>
    <a:p>
      <a:pPr>
        <a:defRPr sz="1200"/>
      </a:pPr>
      <a:endParaRPr lang="nb-N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b="1" dirty="0"/>
              <a:t>Prognose</a:t>
            </a:r>
            <a:r>
              <a:rPr lang="en-US" sz="2000" b="1" baseline="0" dirty="0"/>
              <a:t> </a:t>
            </a:r>
            <a:r>
              <a:rPr lang="en-US" sz="2000" b="1" baseline="0" dirty="0" err="1"/>
              <a:t>utvikling</a:t>
            </a:r>
            <a:r>
              <a:rPr lang="en-US" sz="2000" b="1" baseline="0" dirty="0"/>
              <a:t> </a:t>
            </a:r>
            <a:r>
              <a:rPr lang="en-US" sz="2000" b="1" baseline="0" dirty="0" err="1"/>
              <a:t>antall</a:t>
            </a:r>
            <a:r>
              <a:rPr lang="en-US" sz="2000" b="1" baseline="0" dirty="0"/>
              <a:t> </a:t>
            </a:r>
            <a:r>
              <a:rPr lang="en-US" sz="2000" b="1" baseline="0" dirty="0" err="1"/>
              <a:t>Pensjonist</a:t>
            </a:r>
            <a:r>
              <a:rPr lang="en-US" sz="2000" b="1" baseline="0" dirty="0"/>
              <a:t>-/</a:t>
            </a:r>
            <a:r>
              <a:rPr lang="en-US" sz="2000" b="1" baseline="0" dirty="0" err="1"/>
              <a:t>uføremedlemmer</a:t>
            </a:r>
            <a:r>
              <a:rPr lang="en-US" sz="2000" b="1" baseline="0" dirty="0"/>
              <a:t> -&gt;2030</a:t>
            </a:r>
            <a:endParaRPr lang="en-US" sz="2000" b="1" dirty="0"/>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nb-NO"/>
        </a:p>
      </c:txPr>
    </c:title>
    <c:autoTitleDeleted val="0"/>
    <c:plotArea>
      <c:layout/>
      <c:lineChart>
        <c:grouping val="standard"/>
        <c:varyColors val="0"/>
        <c:ser>
          <c:idx val="0"/>
          <c:order val="0"/>
          <c:tx>
            <c:strRef>
              <c:f>Sheet1!$B$3</c:f>
              <c:strCache>
                <c:ptCount val="1"/>
                <c:pt idx="0">
                  <c:v>Totalt Medlemmer</c:v>
                </c:pt>
              </c:strCache>
            </c:strRef>
          </c:tx>
          <c:spPr>
            <a:ln w="47625" cap="rnd">
              <a:solidFill>
                <a:schemeClr val="accent1"/>
              </a:solidFill>
              <a:round/>
            </a:ln>
            <a:effectLst/>
          </c:spPr>
          <c:marker>
            <c:symbol val="none"/>
          </c:marker>
          <c:dPt>
            <c:idx val="133"/>
            <c:marker>
              <c:symbol val="none"/>
            </c:marker>
            <c:bubble3D val="0"/>
            <c:spPr>
              <a:ln w="47625" cap="rnd">
                <a:solidFill>
                  <a:srgbClr val="C00000"/>
                </a:solidFill>
                <a:round/>
              </a:ln>
              <a:effectLst/>
            </c:spPr>
            <c:extLst>
              <c:ext xmlns:c16="http://schemas.microsoft.com/office/drawing/2014/chart" uri="{C3380CC4-5D6E-409C-BE32-E72D297353CC}">
                <c16:uniqueId val="{00000001-DE85-41A2-B53B-85CD38F6D656}"/>
              </c:ext>
            </c:extLst>
          </c:dPt>
          <c:dPt>
            <c:idx val="134"/>
            <c:marker>
              <c:symbol val="none"/>
            </c:marker>
            <c:bubble3D val="0"/>
            <c:spPr>
              <a:ln w="47625" cap="rnd">
                <a:solidFill>
                  <a:srgbClr val="C00000"/>
                </a:solidFill>
                <a:round/>
              </a:ln>
              <a:effectLst/>
            </c:spPr>
            <c:extLst>
              <c:ext xmlns:c16="http://schemas.microsoft.com/office/drawing/2014/chart" uri="{C3380CC4-5D6E-409C-BE32-E72D297353CC}">
                <c16:uniqueId val="{00000003-DE85-41A2-B53B-85CD38F6D656}"/>
              </c:ext>
            </c:extLst>
          </c:dPt>
          <c:dPt>
            <c:idx val="135"/>
            <c:marker>
              <c:symbol val="none"/>
            </c:marker>
            <c:bubble3D val="0"/>
            <c:spPr>
              <a:ln w="47625" cap="rnd">
                <a:solidFill>
                  <a:srgbClr val="C00000"/>
                </a:solidFill>
                <a:round/>
              </a:ln>
              <a:effectLst/>
            </c:spPr>
            <c:extLst>
              <c:ext xmlns:c16="http://schemas.microsoft.com/office/drawing/2014/chart" uri="{C3380CC4-5D6E-409C-BE32-E72D297353CC}">
                <c16:uniqueId val="{00000005-DE85-41A2-B53B-85CD38F6D656}"/>
              </c:ext>
            </c:extLst>
          </c:dPt>
          <c:dPt>
            <c:idx val="136"/>
            <c:marker>
              <c:symbol val="none"/>
            </c:marker>
            <c:bubble3D val="0"/>
            <c:spPr>
              <a:ln w="47625" cap="rnd">
                <a:solidFill>
                  <a:srgbClr val="C00000"/>
                </a:solidFill>
                <a:round/>
              </a:ln>
              <a:effectLst/>
            </c:spPr>
            <c:extLst>
              <c:ext xmlns:c16="http://schemas.microsoft.com/office/drawing/2014/chart" uri="{C3380CC4-5D6E-409C-BE32-E72D297353CC}">
                <c16:uniqueId val="{00000007-DE85-41A2-B53B-85CD38F6D656}"/>
              </c:ext>
            </c:extLst>
          </c:dPt>
          <c:dPt>
            <c:idx val="137"/>
            <c:marker>
              <c:symbol val="none"/>
            </c:marker>
            <c:bubble3D val="0"/>
            <c:spPr>
              <a:ln w="47625" cap="rnd">
                <a:solidFill>
                  <a:srgbClr val="C00000"/>
                </a:solidFill>
                <a:round/>
              </a:ln>
              <a:effectLst/>
            </c:spPr>
            <c:extLst>
              <c:ext xmlns:c16="http://schemas.microsoft.com/office/drawing/2014/chart" uri="{C3380CC4-5D6E-409C-BE32-E72D297353CC}">
                <c16:uniqueId val="{00000009-DE85-41A2-B53B-85CD38F6D656}"/>
              </c:ext>
            </c:extLst>
          </c:dPt>
          <c:dPt>
            <c:idx val="138"/>
            <c:marker>
              <c:symbol val="none"/>
            </c:marker>
            <c:bubble3D val="0"/>
            <c:spPr>
              <a:ln w="47625" cap="rnd">
                <a:solidFill>
                  <a:srgbClr val="C00000"/>
                </a:solidFill>
                <a:round/>
              </a:ln>
              <a:effectLst/>
            </c:spPr>
            <c:extLst>
              <c:ext xmlns:c16="http://schemas.microsoft.com/office/drawing/2014/chart" uri="{C3380CC4-5D6E-409C-BE32-E72D297353CC}">
                <c16:uniqueId val="{0000000B-DE85-41A2-B53B-85CD38F6D656}"/>
              </c:ext>
            </c:extLst>
          </c:dPt>
          <c:dPt>
            <c:idx val="139"/>
            <c:marker>
              <c:symbol val="none"/>
            </c:marker>
            <c:bubble3D val="0"/>
            <c:spPr>
              <a:ln w="47625" cap="rnd">
                <a:solidFill>
                  <a:srgbClr val="C00000"/>
                </a:solidFill>
                <a:round/>
              </a:ln>
              <a:effectLst/>
            </c:spPr>
            <c:extLst>
              <c:ext xmlns:c16="http://schemas.microsoft.com/office/drawing/2014/chart" uri="{C3380CC4-5D6E-409C-BE32-E72D297353CC}">
                <c16:uniqueId val="{0000000D-DE85-41A2-B53B-85CD38F6D656}"/>
              </c:ext>
            </c:extLst>
          </c:dPt>
          <c:dPt>
            <c:idx val="140"/>
            <c:marker>
              <c:symbol val="none"/>
            </c:marker>
            <c:bubble3D val="0"/>
            <c:spPr>
              <a:ln w="47625" cap="rnd">
                <a:solidFill>
                  <a:srgbClr val="C00000"/>
                </a:solidFill>
                <a:round/>
              </a:ln>
              <a:effectLst/>
            </c:spPr>
            <c:extLst>
              <c:ext xmlns:c16="http://schemas.microsoft.com/office/drawing/2014/chart" uri="{C3380CC4-5D6E-409C-BE32-E72D297353CC}">
                <c16:uniqueId val="{0000000F-DE85-41A2-B53B-85CD38F6D656}"/>
              </c:ext>
            </c:extLst>
          </c:dPt>
          <c:cat>
            <c:numRef>
              <c:f>Sheet1!$A$4:$A$232</c:f>
              <c:numCache>
                <c:formatCode>mmmm\ yyyy</c:formatCode>
                <c:ptCount val="141"/>
                <c:pt idx="0">
                  <c:v>40544</c:v>
                </c:pt>
                <c:pt idx="1">
                  <c:v>40575</c:v>
                </c:pt>
                <c:pt idx="2">
                  <c:v>40603</c:v>
                </c:pt>
                <c:pt idx="3">
                  <c:v>40634</c:v>
                </c:pt>
                <c:pt idx="4">
                  <c:v>40664</c:v>
                </c:pt>
                <c:pt idx="5">
                  <c:v>40695</c:v>
                </c:pt>
                <c:pt idx="6">
                  <c:v>40725</c:v>
                </c:pt>
                <c:pt idx="7">
                  <c:v>40756</c:v>
                </c:pt>
                <c:pt idx="8">
                  <c:v>40787</c:v>
                </c:pt>
                <c:pt idx="9">
                  <c:v>40817</c:v>
                </c:pt>
                <c:pt idx="10">
                  <c:v>40848</c:v>
                </c:pt>
                <c:pt idx="11">
                  <c:v>40878</c:v>
                </c:pt>
                <c:pt idx="12">
                  <c:v>40909</c:v>
                </c:pt>
                <c:pt idx="13">
                  <c:v>40940</c:v>
                </c:pt>
                <c:pt idx="14">
                  <c:v>40969</c:v>
                </c:pt>
                <c:pt idx="15">
                  <c:v>41000</c:v>
                </c:pt>
                <c:pt idx="16">
                  <c:v>41030</c:v>
                </c:pt>
                <c:pt idx="17">
                  <c:v>41061</c:v>
                </c:pt>
                <c:pt idx="18">
                  <c:v>41091</c:v>
                </c:pt>
                <c:pt idx="19">
                  <c:v>41122</c:v>
                </c:pt>
                <c:pt idx="20">
                  <c:v>41153</c:v>
                </c:pt>
                <c:pt idx="21">
                  <c:v>41183</c:v>
                </c:pt>
                <c:pt idx="22">
                  <c:v>41214</c:v>
                </c:pt>
                <c:pt idx="23">
                  <c:v>41244</c:v>
                </c:pt>
                <c:pt idx="24">
                  <c:v>41275</c:v>
                </c:pt>
                <c:pt idx="25">
                  <c:v>41306</c:v>
                </c:pt>
                <c:pt idx="26">
                  <c:v>41334</c:v>
                </c:pt>
                <c:pt idx="27">
                  <c:v>41365</c:v>
                </c:pt>
                <c:pt idx="28">
                  <c:v>41395</c:v>
                </c:pt>
                <c:pt idx="29">
                  <c:v>41426</c:v>
                </c:pt>
                <c:pt idx="30">
                  <c:v>41456</c:v>
                </c:pt>
                <c:pt idx="31">
                  <c:v>41487</c:v>
                </c:pt>
                <c:pt idx="32">
                  <c:v>41518</c:v>
                </c:pt>
                <c:pt idx="33">
                  <c:v>41548</c:v>
                </c:pt>
                <c:pt idx="34">
                  <c:v>41579</c:v>
                </c:pt>
                <c:pt idx="35">
                  <c:v>41609</c:v>
                </c:pt>
                <c:pt idx="36">
                  <c:v>41640</c:v>
                </c:pt>
                <c:pt idx="37">
                  <c:v>41671</c:v>
                </c:pt>
                <c:pt idx="38">
                  <c:v>41699</c:v>
                </c:pt>
                <c:pt idx="39">
                  <c:v>41730</c:v>
                </c:pt>
                <c:pt idx="40">
                  <c:v>41760</c:v>
                </c:pt>
                <c:pt idx="41">
                  <c:v>41791</c:v>
                </c:pt>
                <c:pt idx="42">
                  <c:v>41821</c:v>
                </c:pt>
                <c:pt idx="43">
                  <c:v>41852</c:v>
                </c:pt>
                <c:pt idx="44">
                  <c:v>41883</c:v>
                </c:pt>
                <c:pt idx="45">
                  <c:v>41913</c:v>
                </c:pt>
                <c:pt idx="46">
                  <c:v>41944</c:v>
                </c:pt>
                <c:pt idx="47">
                  <c:v>41974</c:v>
                </c:pt>
                <c:pt idx="48">
                  <c:v>42005</c:v>
                </c:pt>
                <c:pt idx="49">
                  <c:v>42036</c:v>
                </c:pt>
                <c:pt idx="50">
                  <c:v>42064</c:v>
                </c:pt>
                <c:pt idx="51">
                  <c:v>42095</c:v>
                </c:pt>
                <c:pt idx="52">
                  <c:v>42125</c:v>
                </c:pt>
                <c:pt idx="53">
                  <c:v>42156</c:v>
                </c:pt>
                <c:pt idx="54">
                  <c:v>42186</c:v>
                </c:pt>
                <c:pt idx="55">
                  <c:v>42217</c:v>
                </c:pt>
                <c:pt idx="56">
                  <c:v>42248</c:v>
                </c:pt>
                <c:pt idx="57">
                  <c:v>42278</c:v>
                </c:pt>
                <c:pt idx="58">
                  <c:v>42309</c:v>
                </c:pt>
                <c:pt idx="59">
                  <c:v>42339</c:v>
                </c:pt>
                <c:pt idx="60">
                  <c:v>42370</c:v>
                </c:pt>
                <c:pt idx="61">
                  <c:v>42401</c:v>
                </c:pt>
                <c:pt idx="62">
                  <c:v>42430</c:v>
                </c:pt>
                <c:pt idx="63">
                  <c:v>42461</c:v>
                </c:pt>
                <c:pt idx="64">
                  <c:v>42491</c:v>
                </c:pt>
                <c:pt idx="65">
                  <c:v>42522</c:v>
                </c:pt>
                <c:pt idx="66">
                  <c:v>42552</c:v>
                </c:pt>
                <c:pt idx="67">
                  <c:v>42583</c:v>
                </c:pt>
                <c:pt idx="68">
                  <c:v>42614</c:v>
                </c:pt>
                <c:pt idx="69">
                  <c:v>42644</c:v>
                </c:pt>
                <c:pt idx="70">
                  <c:v>42675</c:v>
                </c:pt>
                <c:pt idx="71">
                  <c:v>42705</c:v>
                </c:pt>
                <c:pt idx="72">
                  <c:v>42736</c:v>
                </c:pt>
                <c:pt idx="73">
                  <c:v>42767</c:v>
                </c:pt>
                <c:pt idx="74">
                  <c:v>42795</c:v>
                </c:pt>
                <c:pt idx="75">
                  <c:v>42826</c:v>
                </c:pt>
                <c:pt idx="76">
                  <c:v>42856</c:v>
                </c:pt>
                <c:pt idx="77">
                  <c:v>42887</c:v>
                </c:pt>
                <c:pt idx="78">
                  <c:v>42917</c:v>
                </c:pt>
                <c:pt idx="79">
                  <c:v>42948</c:v>
                </c:pt>
                <c:pt idx="80">
                  <c:v>42979</c:v>
                </c:pt>
                <c:pt idx="81">
                  <c:v>43009</c:v>
                </c:pt>
                <c:pt idx="82">
                  <c:v>43040</c:v>
                </c:pt>
                <c:pt idx="83">
                  <c:v>43070</c:v>
                </c:pt>
                <c:pt idx="84">
                  <c:v>43101</c:v>
                </c:pt>
                <c:pt idx="85">
                  <c:v>43132</c:v>
                </c:pt>
                <c:pt idx="86">
                  <c:v>43160</c:v>
                </c:pt>
                <c:pt idx="87">
                  <c:v>43191</c:v>
                </c:pt>
                <c:pt idx="88">
                  <c:v>43221</c:v>
                </c:pt>
                <c:pt idx="89">
                  <c:v>43252</c:v>
                </c:pt>
                <c:pt idx="90">
                  <c:v>43282</c:v>
                </c:pt>
                <c:pt idx="91">
                  <c:v>43313</c:v>
                </c:pt>
                <c:pt idx="92">
                  <c:v>43344</c:v>
                </c:pt>
                <c:pt idx="93">
                  <c:v>43374</c:v>
                </c:pt>
                <c:pt idx="94">
                  <c:v>43405</c:v>
                </c:pt>
                <c:pt idx="95">
                  <c:v>43435</c:v>
                </c:pt>
                <c:pt idx="96">
                  <c:v>43466</c:v>
                </c:pt>
                <c:pt idx="97">
                  <c:v>43497</c:v>
                </c:pt>
                <c:pt idx="98">
                  <c:v>43525</c:v>
                </c:pt>
                <c:pt idx="99">
                  <c:v>43556</c:v>
                </c:pt>
                <c:pt idx="100">
                  <c:v>43586</c:v>
                </c:pt>
                <c:pt idx="101">
                  <c:v>43617</c:v>
                </c:pt>
                <c:pt idx="102">
                  <c:v>43647</c:v>
                </c:pt>
                <c:pt idx="103">
                  <c:v>43678</c:v>
                </c:pt>
                <c:pt idx="104">
                  <c:v>43709</c:v>
                </c:pt>
                <c:pt idx="105">
                  <c:v>43739</c:v>
                </c:pt>
                <c:pt idx="106">
                  <c:v>43770</c:v>
                </c:pt>
                <c:pt idx="107">
                  <c:v>43800</c:v>
                </c:pt>
                <c:pt idx="108">
                  <c:v>43831</c:v>
                </c:pt>
                <c:pt idx="109">
                  <c:v>43862</c:v>
                </c:pt>
                <c:pt idx="110">
                  <c:v>43891</c:v>
                </c:pt>
                <c:pt idx="111">
                  <c:v>43922</c:v>
                </c:pt>
                <c:pt idx="112">
                  <c:v>43952</c:v>
                </c:pt>
                <c:pt idx="113">
                  <c:v>43983</c:v>
                </c:pt>
                <c:pt idx="114">
                  <c:v>44013</c:v>
                </c:pt>
                <c:pt idx="115">
                  <c:v>44044</c:v>
                </c:pt>
                <c:pt idx="116">
                  <c:v>44075</c:v>
                </c:pt>
                <c:pt idx="117">
                  <c:v>44105</c:v>
                </c:pt>
                <c:pt idx="118">
                  <c:v>44136</c:v>
                </c:pt>
                <c:pt idx="119">
                  <c:v>44166</c:v>
                </c:pt>
                <c:pt idx="120">
                  <c:v>44197</c:v>
                </c:pt>
                <c:pt idx="121">
                  <c:v>44228</c:v>
                </c:pt>
                <c:pt idx="122">
                  <c:v>44256</c:v>
                </c:pt>
                <c:pt idx="123">
                  <c:v>44287</c:v>
                </c:pt>
                <c:pt idx="124">
                  <c:v>44317</c:v>
                </c:pt>
                <c:pt idx="125">
                  <c:v>44348</c:v>
                </c:pt>
                <c:pt idx="126">
                  <c:v>44378</c:v>
                </c:pt>
                <c:pt idx="127">
                  <c:v>44409</c:v>
                </c:pt>
                <c:pt idx="128">
                  <c:v>44440</c:v>
                </c:pt>
                <c:pt idx="129">
                  <c:v>44470</c:v>
                </c:pt>
                <c:pt idx="130">
                  <c:v>44501</c:v>
                </c:pt>
                <c:pt idx="131">
                  <c:v>44531</c:v>
                </c:pt>
                <c:pt idx="132">
                  <c:v>44562</c:v>
                </c:pt>
                <c:pt idx="133">
                  <c:v>44927</c:v>
                </c:pt>
                <c:pt idx="134">
                  <c:v>45292</c:v>
                </c:pt>
                <c:pt idx="135">
                  <c:v>45658</c:v>
                </c:pt>
                <c:pt idx="136">
                  <c:v>46023</c:v>
                </c:pt>
                <c:pt idx="137">
                  <c:v>46388</c:v>
                </c:pt>
                <c:pt idx="138">
                  <c:v>46753</c:v>
                </c:pt>
                <c:pt idx="139">
                  <c:v>47119</c:v>
                </c:pt>
                <c:pt idx="140">
                  <c:v>47484</c:v>
                </c:pt>
              </c:numCache>
            </c:numRef>
          </c:cat>
          <c:val>
            <c:numRef>
              <c:f>Sheet1!$B$4:$B$232</c:f>
              <c:numCache>
                <c:formatCode>General</c:formatCode>
                <c:ptCount val="141"/>
                <c:pt idx="0">
                  <c:v>88989</c:v>
                </c:pt>
                <c:pt idx="1">
                  <c:v>89078</c:v>
                </c:pt>
                <c:pt idx="2">
                  <c:v>89138</c:v>
                </c:pt>
                <c:pt idx="3">
                  <c:v>89278</c:v>
                </c:pt>
                <c:pt idx="4">
                  <c:v>89455</c:v>
                </c:pt>
                <c:pt idx="5">
                  <c:v>88827</c:v>
                </c:pt>
                <c:pt idx="6">
                  <c:v>89050</c:v>
                </c:pt>
                <c:pt idx="7">
                  <c:v>89576</c:v>
                </c:pt>
                <c:pt idx="8">
                  <c:v>89978</c:v>
                </c:pt>
                <c:pt idx="9">
                  <c:v>90284</c:v>
                </c:pt>
                <c:pt idx="10">
                  <c:v>90570</c:v>
                </c:pt>
                <c:pt idx="11">
                  <c:v>90793</c:v>
                </c:pt>
                <c:pt idx="12">
                  <c:v>91109</c:v>
                </c:pt>
                <c:pt idx="13">
                  <c:v>91315</c:v>
                </c:pt>
                <c:pt idx="14">
                  <c:v>91453</c:v>
                </c:pt>
                <c:pt idx="15">
                  <c:v>91660</c:v>
                </c:pt>
                <c:pt idx="16">
                  <c:v>91969</c:v>
                </c:pt>
                <c:pt idx="17">
                  <c:v>92177</c:v>
                </c:pt>
                <c:pt idx="18">
                  <c:v>92347</c:v>
                </c:pt>
                <c:pt idx="19">
                  <c:v>92677</c:v>
                </c:pt>
                <c:pt idx="20">
                  <c:v>92928</c:v>
                </c:pt>
                <c:pt idx="21">
                  <c:v>92819</c:v>
                </c:pt>
                <c:pt idx="22">
                  <c:v>93107</c:v>
                </c:pt>
                <c:pt idx="23">
                  <c:v>93384</c:v>
                </c:pt>
                <c:pt idx="24">
                  <c:v>93674</c:v>
                </c:pt>
                <c:pt idx="25">
                  <c:v>93755</c:v>
                </c:pt>
                <c:pt idx="26">
                  <c:v>93966</c:v>
                </c:pt>
                <c:pt idx="27">
                  <c:v>94148</c:v>
                </c:pt>
                <c:pt idx="28">
                  <c:v>94348</c:v>
                </c:pt>
                <c:pt idx="29">
                  <c:v>94612</c:v>
                </c:pt>
                <c:pt idx="30">
                  <c:v>94791</c:v>
                </c:pt>
                <c:pt idx="31">
                  <c:v>94918</c:v>
                </c:pt>
                <c:pt idx="32">
                  <c:v>95514</c:v>
                </c:pt>
                <c:pt idx="33">
                  <c:v>95885</c:v>
                </c:pt>
                <c:pt idx="34">
                  <c:v>96105</c:v>
                </c:pt>
                <c:pt idx="35">
                  <c:v>96434</c:v>
                </c:pt>
                <c:pt idx="36">
                  <c:v>96818</c:v>
                </c:pt>
                <c:pt idx="37">
                  <c:v>96988</c:v>
                </c:pt>
                <c:pt idx="38">
                  <c:v>97304</c:v>
                </c:pt>
                <c:pt idx="39">
                  <c:v>97464</c:v>
                </c:pt>
                <c:pt idx="40">
                  <c:v>97137</c:v>
                </c:pt>
                <c:pt idx="41">
                  <c:v>97720</c:v>
                </c:pt>
                <c:pt idx="42">
                  <c:v>97938</c:v>
                </c:pt>
                <c:pt idx="43">
                  <c:v>98324</c:v>
                </c:pt>
                <c:pt idx="44">
                  <c:v>98779</c:v>
                </c:pt>
                <c:pt idx="45">
                  <c:v>99155</c:v>
                </c:pt>
                <c:pt idx="46">
                  <c:v>99439</c:v>
                </c:pt>
                <c:pt idx="47">
                  <c:v>99612</c:v>
                </c:pt>
                <c:pt idx="48">
                  <c:v>99979</c:v>
                </c:pt>
                <c:pt idx="49">
                  <c:v>100617</c:v>
                </c:pt>
                <c:pt idx="50">
                  <c:v>100971</c:v>
                </c:pt>
                <c:pt idx="51">
                  <c:v>101142</c:v>
                </c:pt>
                <c:pt idx="52">
                  <c:v>100676</c:v>
                </c:pt>
                <c:pt idx="53">
                  <c:v>101193</c:v>
                </c:pt>
                <c:pt idx="54">
                  <c:v>101539</c:v>
                </c:pt>
                <c:pt idx="55">
                  <c:v>102017</c:v>
                </c:pt>
                <c:pt idx="56">
                  <c:v>102506</c:v>
                </c:pt>
                <c:pt idx="57">
                  <c:v>102944</c:v>
                </c:pt>
                <c:pt idx="58">
                  <c:v>103285</c:v>
                </c:pt>
                <c:pt idx="59">
                  <c:v>103523</c:v>
                </c:pt>
                <c:pt idx="60">
                  <c:v>103815</c:v>
                </c:pt>
                <c:pt idx="61">
                  <c:v>103989</c:v>
                </c:pt>
                <c:pt idx="62">
                  <c:v>104054</c:v>
                </c:pt>
                <c:pt idx="63">
                  <c:v>104260</c:v>
                </c:pt>
                <c:pt idx="64">
                  <c:v>104481</c:v>
                </c:pt>
                <c:pt idx="65">
                  <c:v>104812</c:v>
                </c:pt>
                <c:pt idx="66">
                  <c:v>104939</c:v>
                </c:pt>
                <c:pt idx="67">
                  <c:v>104872</c:v>
                </c:pt>
                <c:pt idx="68">
                  <c:v>105447</c:v>
                </c:pt>
                <c:pt idx="69">
                  <c:v>105931</c:v>
                </c:pt>
                <c:pt idx="70">
                  <c:v>106233</c:v>
                </c:pt>
                <c:pt idx="71">
                  <c:v>105339</c:v>
                </c:pt>
                <c:pt idx="72">
                  <c:v>105785</c:v>
                </c:pt>
                <c:pt idx="73">
                  <c:v>105883</c:v>
                </c:pt>
                <c:pt idx="74">
                  <c:v>106256</c:v>
                </c:pt>
                <c:pt idx="75">
                  <c:v>106512</c:v>
                </c:pt>
                <c:pt idx="76">
                  <c:v>106671</c:v>
                </c:pt>
                <c:pt idx="77">
                  <c:v>107041</c:v>
                </c:pt>
                <c:pt idx="78">
                  <c:v>107226</c:v>
                </c:pt>
                <c:pt idx="79">
                  <c:v>107626</c:v>
                </c:pt>
                <c:pt idx="80">
                  <c:v>107560</c:v>
                </c:pt>
                <c:pt idx="81">
                  <c:v>108108</c:v>
                </c:pt>
                <c:pt idx="82">
                  <c:v>108509</c:v>
                </c:pt>
                <c:pt idx="83">
                  <c:v>108459</c:v>
                </c:pt>
                <c:pt idx="84">
                  <c:v>108969</c:v>
                </c:pt>
                <c:pt idx="85">
                  <c:v>109137</c:v>
                </c:pt>
                <c:pt idx="86">
                  <c:v>109442</c:v>
                </c:pt>
                <c:pt idx="87">
                  <c:v>109759</c:v>
                </c:pt>
                <c:pt idx="88">
                  <c:v>110047</c:v>
                </c:pt>
                <c:pt idx="89">
                  <c:v>110371</c:v>
                </c:pt>
                <c:pt idx="90">
                  <c:v>110650</c:v>
                </c:pt>
                <c:pt idx="91">
                  <c:v>110593</c:v>
                </c:pt>
                <c:pt idx="92">
                  <c:v>111276</c:v>
                </c:pt>
                <c:pt idx="93">
                  <c:v>111788</c:v>
                </c:pt>
                <c:pt idx="94">
                  <c:v>112179</c:v>
                </c:pt>
                <c:pt idx="95">
                  <c:v>112518</c:v>
                </c:pt>
                <c:pt idx="96">
                  <c:v>112839</c:v>
                </c:pt>
                <c:pt idx="97">
                  <c:v>113151</c:v>
                </c:pt>
                <c:pt idx="98">
                  <c:v>113404</c:v>
                </c:pt>
                <c:pt idx="99">
                  <c:v>113573</c:v>
                </c:pt>
                <c:pt idx="100">
                  <c:v>113860</c:v>
                </c:pt>
                <c:pt idx="101">
                  <c:v>114230</c:v>
                </c:pt>
                <c:pt idx="102">
                  <c:v>114556</c:v>
                </c:pt>
                <c:pt idx="103">
                  <c:v>114925</c:v>
                </c:pt>
                <c:pt idx="104">
                  <c:v>115417</c:v>
                </c:pt>
                <c:pt idx="105">
                  <c:v>115864</c:v>
                </c:pt>
                <c:pt idx="106">
                  <c:v>116141</c:v>
                </c:pt>
                <c:pt idx="107">
                  <c:v>116490</c:v>
                </c:pt>
                <c:pt idx="108">
                  <c:v>116921</c:v>
                </c:pt>
                <c:pt idx="109">
                  <c:v>116266</c:v>
                </c:pt>
                <c:pt idx="110">
                  <c:v>116902</c:v>
                </c:pt>
                <c:pt idx="111">
                  <c:v>117267</c:v>
                </c:pt>
                <c:pt idx="112">
                  <c:v>117649</c:v>
                </c:pt>
                <c:pt idx="113">
                  <c:v>118117</c:v>
                </c:pt>
                <c:pt idx="114">
                  <c:v>118430</c:v>
                </c:pt>
                <c:pt idx="115">
                  <c:v>118998</c:v>
                </c:pt>
                <c:pt idx="116">
                  <c:v>119674</c:v>
                </c:pt>
                <c:pt idx="117">
                  <c:v>120017</c:v>
                </c:pt>
                <c:pt idx="118">
                  <c:v>120102</c:v>
                </c:pt>
                <c:pt idx="119">
                  <c:v>120453</c:v>
                </c:pt>
                <c:pt idx="120">
                  <c:v>129051</c:v>
                </c:pt>
                <c:pt idx="121">
                  <c:v>129239</c:v>
                </c:pt>
                <c:pt idx="122">
                  <c:v>128503</c:v>
                </c:pt>
                <c:pt idx="123">
                  <c:v>128610</c:v>
                </c:pt>
                <c:pt idx="124">
                  <c:v>129051</c:v>
                </c:pt>
                <c:pt idx="125">
                  <c:v>129315</c:v>
                </c:pt>
                <c:pt idx="126">
                  <c:v>129664</c:v>
                </c:pt>
                <c:pt idx="127">
                  <c:v>129855</c:v>
                </c:pt>
                <c:pt idx="128">
                  <c:v>130094</c:v>
                </c:pt>
                <c:pt idx="129">
                  <c:v>130393</c:v>
                </c:pt>
                <c:pt idx="130">
                  <c:v>130660</c:v>
                </c:pt>
                <c:pt idx="131">
                  <c:v>130707</c:v>
                </c:pt>
                <c:pt idx="132">
                  <c:v>130955</c:v>
                </c:pt>
                <c:pt idx="133">
                  <c:v>134955</c:v>
                </c:pt>
                <c:pt idx="134">
                  <c:v>138955</c:v>
                </c:pt>
                <c:pt idx="135">
                  <c:v>142955</c:v>
                </c:pt>
                <c:pt idx="136">
                  <c:v>147955</c:v>
                </c:pt>
                <c:pt idx="137">
                  <c:v>150955</c:v>
                </c:pt>
                <c:pt idx="138">
                  <c:v>153955</c:v>
                </c:pt>
                <c:pt idx="139">
                  <c:v>156955</c:v>
                </c:pt>
                <c:pt idx="140">
                  <c:v>158955</c:v>
                </c:pt>
              </c:numCache>
            </c:numRef>
          </c:val>
          <c:smooth val="0"/>
          <c:extLst>
            <c:ext xmlns:c16="http://schemas.microsoft.com/office/drawing/2014/chart" uri="{C3380CC4-5D6E-409C-BE32-E72D297353CC}">
              <c16:uniqueId val="{00000010-DE85-41A2-B53B-85CD38F6D656}"/>
            </c:ext>
          </c:extLst>
        </c:ser>
        <c:dLbls>
          <c:showLegendKey val="0"/>
          <c:showVal val="0"/>
          <c:showCatName val="0"/>
          <c:showSerName val="0"/>
          <c:showPercent val="0"/>
          <c:showBubbleSize val="0"/>
        </c:dLbls>
        <c:smooth val="0"/>
        <c:axId val="1174622384"/>
        <c:axId val="1174623632"/>
      </c:lineChart>
      <c:dateAx>
        <c:axId val="1174622384"/>
        <c:scaling>
          <c:orientation val="minMax"/>
        </c:scaling>
        <c:delete val="0"/>
        <c:axPos val="b"/>
        <c:numFmt formatCode="mmmm\ 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nb-NO"/>
          </a:p>
        </c:txPr>
        <c:crossAx val="1174623632"/>
        <c:crosses val="autoZero"/>
        <c:auto val="1"/>
        <c:lblOffset val="100"/>
        <c:baseTimeUnit val="months"/>
        <c:majorUnit val="1"/>
        <c:majorTimeUnit val="years"/>
      </c:dateAx>
      <c:valAx>
        <c:axId val="1174623632"/>
        <c:scaling>
          <c:orientation val="minMax"/>
          <c:min val="8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nb-NO"/>
          </a:p>
        </c:txPr>
        <c:crossAx val="11746223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b-N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BF42D862-CD15-4F78-986D-3A528A2458EA}" type="datetimeFigureOut">
              <a:rPr lang="nb-NO" smtClean="0"/>
              <a:t>30.03.2022</a:t>
            </a:fld>
            <a:endParaRPr lang="nb-NO"/>
          </a:p>
        </p:txBody>
      </p:sp>
      <p:sp>
        <p:nvSpPr>
          <p:cNvPr id="4" name="Plassholder for bunntekst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6EC1B2A-4219-46BE-8F21-AB5DEFA133F1}" type="slidenum">
              <a:rPr lang="nb-NO" smtClean="0"/>
              <a:t>‹#›</a:t>
            </a:fld>
            <a:endParaRPr lang="nb-NO"/>
          </a:p>
        </p:txBody>
      </p:sp>
    </p:spTree>
    <p:extLst>
      <p:ext uri="{BB962C8B-B14F-4D97-AF65-F5344CB8AC3E}">
        <p14:creationId xmlns:p14="http://schemas.microsoft.com/office/powerpoint/2010/main" val="1704967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1DF7B31-09CF-4265-8763-A466F1D9C530}" type="datetimeFigureOut">
              <a:rPr lang="nb-NO" smtClean="0"/>
              <a:t>30.03.2022</a:t>
            </a:fld>
            <a:endParaRPr lang="nb-NO"/>
          </a:p>
        </p:txBody>
      </p:sp>
      <p:sp>
        <p:nvSpPr>
          <p:cNvPr id="4" name="Plassholder for lysbil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E6301D9-9D44-49E4-B082-B906A0C70241}" type="slidenum">
              <a:rPr lang="nb-NO" smtClean="0"/>
              <a:t>‹#›</a:t>
            </a:fld>
            <a:endParaRPr lang="nb-NO"/>
          </a:p>
        </p:txBody>
      </p:sp>
    </p:spTree>
    <p:extLst>
      <p:ext uri="{BB962C8B-B14F-4D97-AF65-F5344CB8AC3E}">
        <p14:creationId xmlns:p14="http://schemas.microsoft.com/office/powerpoint/2010/main" val="2849461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De senere årene har antall ansatte økt på svært mange av våre tariffområder. Fagforbundet har ikke klart å verve nok til å følge utviklingen. Det er særlig kritisk innenfor helseforetakene. Her står NSF og </a:t>
            </a:r>
            <a:r>
              <a:rPr lang="nb-NO" sz="1200"/>
              <a:t>Delta sterkt</a:t>
            </a:r>
            <a:r>
              <a:rPr lang="nb-NO" sz="1200" dirty="0"/>
              <a:t>.</a:t>
            </a:r>
          </a:p>
          <a:p>
            <a:endParaRPr lang="nb-NO" dirty="0"/>
          </a:p>
        </p:txBody>
      </p:sp>
      <p:sp>
        <p:nvSpPr>
          <p:cNvPr id="4" name="Plassholder for lysbildenummer 3"/>
          <p:cNvSpPr>
            <a:spLocks noGrp="1"/>
          </p:cNvSpPr>
          <p:nvPr>
            <p:ph type="sldNum" sz="quarter" idx="10"/>
          </p:nvPr>
        </p:nvSpPr>
        <p:spPr/>
        <p:txBody>
          <a:bodyPr/>
          <a:lstStyle/>
          <a:p>
            <a:fld id="{6E6301D9-9D44-49E4-B082-B906A0C70241}" type="slidenum">
              <a:rPr lang="nb-NO" smtClean="0"/>
              <a:t>4</a:t>
            </a:fld>
            <a:endParaRPr lang="nb-NO"/>
          </a:p>
        </p:txBody>
      </p:sp>
    </p:spTree>
    <p:extLst>
      <p:ext uri="{BB962C8B-B14F-4D97-AF65-F5344CB8AC3E}">
        <p14:creationId xmlns:p14="http://schemas.microsoft.com/office/powerpoint/2010/main" val="27225876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943601" y="1868379"/>
            <a:ext cx="7245480" cy="655940"/>
          </a:xfrm>
        </p:spPr>
        <p:txBody>
          <a:bodyPr/>
          <a:lstStyle/>
          <a:p>
            <a:r>
              <a:rPr lang="nb-NO"/>
              <a:t>Klikk for å redigere tittelstil</a:t>
            </a:r>
            <a:endParaRPr lang="en-US" dirty="0"/>
          </a:p>
        </p:txBody>
      </p:sp>
      <p:sp>
        <p:nvSpPr>
          <p:cNvPr id="3" name="Subtitle 2"/>
          <p:cNvSpPr>
            <a:spLocks noGrp="1"/>
          </p:cNvSpPr>
          <p:nvPr>
            <p:ph type="subTitle" idx="1"/>
          </p:nvPr>
        </p:nvSpPr>
        <p:spPr>
          <a:xfrm>
            <a:off x="943601" y="2524318"/>
            <a:ext cx="7245480" cy="1314450"/>
          </a:xfrm>
        </p:spPr>
        <p:txBody>
          <a:bodyPr>
            <a:normAutofit/>
          </a:bodyPr>
          <a:lstStyle>
            <a:lvl1pPr marL="0" indent="0" algn="l">
              <a:buNone/>
              <a:defRPr sz="18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pic>
        <p:nvPicPr>
          <p:cNvPr id="15" name="Bilde 14" descr="Hjertet(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652843"/>
            <a:ext cx="9144000" cy="1304925"/>
          </a:xfrm>
          <a:prstGeom prst="rect">
            <a:avLst/>
          </a:prstGeom>
        </p:spPr>
      </p:pic>
      <p:pic>
        <p:nvPicPr>
          <p:cNvPr id="17" name="Bilde 16" descr="Fagforbundet logo-07.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3651" y="528557"/>
            <a:ext cx="1574660" cy="291958"/>
          </a:xfrm>
          <a:prstGeom prst="rect">
            <a:avLst/>
          </a:prstGeom>
        </p:spPr>
      </p:pic>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tel og tabell">
    <p:spTree>
      <p:nvGrpSpPr>
        <p:cNvPr id="1" name=""/>
        <p:cNvGrpSpPr/>
        <p:nvPr/>
      </p:nvGrpSpPr>
      <p:grpSpPr>
        <a:xfrm>
          <a:off x="0" y="0"/>
          <a:ext cx="0" cy="0"/>
          <a:chOff x="0" y="0"/>
          <a:chExt cx="0" cy="0"/>
        </a:xfrm>
      </p:grpSpPr>
      <p:sp>
        <p:nvSpPr>
          <p:cNvPr id="4" name="Plassholder for tabell 3"/>
          <p:cNvSpPr>
            <a:spLocks noGrp="1"/>
          </p:cNvSpPr>
          <p:nvPr>
            <p:ph type="tbl" sz="quarter" idx="10"/>
          </p:nvPr>
        </p:nvSpPr>
        <p:spPr>
          <a:xfrm>
            <a:off x="588385" y="1514475"/>
            <a:ext cx="7695190" cy="2880512"/>
          </a:xfrm>
        </p:spPr>
        <p:txBody>
          <a:bodyPr/>
          <a:lstStyle>
            <a:lvl1pPr marL="0" indent="0">
              <a:buNone/>
              <a:defRPr/>
            </a:lvl1pPr>
          </a:lstStyle>
          <a:p>
            <a:r>
              <a:rPr lang="nb-NO"/>
              <a:t>Klikk ikonet for å legge til en tabell</a:t>
            </a:r>
            <a:endParaRPr lang="nb-NO" dirty="0"/>
          </a:p>
        </p:txBody>
      </p:sp>
      <p:sp>
        <p:nvSpPr>
          <p:cNvPr id="6" name="Title 1"/>
          <p:cNvSpPr>
            <a:spLocks noGrp="1"/>
          </p:cNvSpPr>
          <p:nvPr>
            <p:ph type="title"/>
          </p:nvPr>
        </p:nvSpPr>
        <p:spPr>
          <a:xfrm>
            <a:off x="588385" y="545112"/>
            <a:ext cx="7967232" cy="857250"/>
          </a:xfrm>
        </p:spPr>
        <p:txBody>
          <a:bodyPr/>
          <a:lstStyle/>
          <a:p>
            <a:r>
              <a:rPr lang="nb-NO"/>
              <a:t>Klikk for å redigere tittelstil</a:t>
            </a:r>
            <a:endParaRPr lang="en-US" dirty="0"/>
          </a:p>
        </p:txBody>
      </p:sp>
      <p:pic>
        <p:nvPicPr>
          <p:cNvPr id="5" name="Bilde 4" descr="Fagforbundet logo-07.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182" y="4585429"/>
            <a:ext cx="1574660" cy="291958"/>
          </a:xfrm>
          <a:prstGeom prst="rect">
            <a:avLst/>
          </a:prstGeom>
        </p:spPr>
      </p:pic>
    </p:spTree>
    <p:extLst>
      <p:ext uri="{BB962C8B-B14F-4D97-AF65-F5344CB8AC3E}">
        <p14:creationId xmlns:p14="http://schemas.microsoft.com/office/powerpoint/2010/main" val="988328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p:cNvSpPr>
            <a:spLocks noGrp="1"/>
          </p:cNvSpPr>
          <p:nvPr>
            <p:ph type="ctrTitle"/>
          </p:nvPr>
        </p:nvSpPr>
        <p:spPr>
          <a:xfrm>
            <a:off x="943601" y="1868379"/>
            <a:ext cx="7245480" cy="655940"/>
          </a:xfrm>
        </p:spPr>
        <p:txBody>
          <a:bodyPr/>
          <a:lstStyle/>
          <a:p>
            <a:r>
              <a:rPr lang="nb-NO"/>
              <a:t>Klikk for å redigere tittelstil</a:t>
            </a:r>
            <a:endParaRPr lang="en-US" dirty="0"/>
          </a:p>
        </p:txBody>
      </p:sp>
      <p:sp>
        <p:nvSpPr>
          <p:cNvPr id="3" name="Subtitle 2"/>
          <p:cNvSpPr>
            <a:spLocks noGrp="1"/>
          </p:cNvSpPr>
          <p:nvPr>
            <p:ph type="subTitle" idx="1"/>
          </p:nvPr>
        </p:nvSpPr>
        <p:spPr>
          <a:xfrm>
            <a:off x="943601" y="2524318"/>
            <a:ext cx="7245480" cy="1314450"/>
          </a:xfrm>
        </p:spPr>
        <p:txBody>
          <a:bodyPr>
            <a:normAutofit/>
          </a:bodyPr>
          <a:lstStyle>
            <a:lvl1pPr marL="0" indent="0" algn="l">
              <a:buNone/>
              <a:defRPr sz="18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pic>
        <p:nvPicPr>
          <p:cNvPr id="7" name="Bilde 6" descr="Fagforbundet logo-07.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3651" y="528557"/>
            <a:ext cx="1574660" cy="291958"/>
          </a:xfrm>
          <a:prstGeom prst="rect">
            <a:avLst/>
          </a:prstGeom>
        </p:spPr>
      </p:pic>
      <p:pic>
        <p:nvPicPr>
          <p:cNvPr id="9" name="Bilde 8" descr="Hjertet(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652843"/>
            <a:ext cx="9144000" cy="1304925"/>
          </a:xfrm>
          <a:prstGeom prst="rect">
            <a:avLst/>
          </a:prstGeom>
        </p:spPr>
      </p:pic>
    </p:spTree>
    <p:extLst>
      <p:ext uri="{BB962C8B-B14F-4D97-AF65-F5344CB8AC3E}">
        <p14:creationId xmlns:p14="http://schemas.microsoft.com/office/powerpoint/2010/main" val="523156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dex">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88385" y="1590457"/>
            <a:ext cx="7967230" cy="2825540"/>
          </a:xfrm>
        </p:spPr>
        <p:txBody>
          <a:bodyPr/>
          <a:lstStyle>
            <a:lvl1pPr marL="342900" indent="-342900">
              <a:lnSpc>
                <a:spcPct val="100000"/>
              </a:lnSpc>
              <a:spcAft>
                <a:spcPts val="1800"/>
              </a:spcAft>
              <a:buSzPct val="100000"/>
              <a:buFontTx/>
              <a:buBlip>
                <a:blip r:embed="rId2"/>
              </a:buBlip>
              <a:defRPr u="none" strike="noStrike">
                <a:ln>
                  <a:noFill/>
                </a:ln>
              </a:defRPr>
            </a:lvl1pPr>
            <a:lvl2pPr>
              <a:spcAft>
                <a:spcPts val="600"/>
              </a:spcAft>
              <a:buClr>
                <a:srgbClr val="FC3729"/>
              </a:buClr>
              <a:defRPr/>
            </a:lvl2pPr>
            <a:lvl3pPr>
              <a:spcAft>
                <a:spcPts val="600"/>
              </a:spcAft>
              <a:buClr>
                <a:srgbClr val="FC3729"/>
              </a:buClr>
              <a:defRPr/>
            </a:lvl3pPr>
            <a:lvl4pPr>
              <a:spcAft>
                <a:spcPts val="600"/>
              </a:spcAft>
              <a:buClr>
                <a:srgbClr val="FC3729"/>
              </a:buClr>
              <a:defRPr/>
            </a:lvl4pPr>
            <a:lvl5pPr>
              <a:spcAft>
                <a:spcPts val="600"/>
              </a:spcAft>
              <a:buClr>
                <a:srgbClr val="FC3729"/>
              </a:buClr>
              <a:defRPr/>
            </a:lvl5pPr>
          </a:lstStyle>
          <a:p>
            <a:pPr lvl="0"/>
            <a:r>
              <a:rPr lang="en-US" dirty="0"/>
              <a:t>Click to edit Master text styles</a:t>
            </a:r>
          </a:p>
        </p:txBody>
      </p:sp>
      <p:sp>
        <p:nvSpPr>
          <p:cNvPr id="9" name="Title 1"/>
          <p:cNvSpPr>
            <a:spLocks noGrp="1"/>
          </p:cNvSpPr>
          <p:nvPr>
            <p:ph type="title"/>
          </p:nvPr>
        </p:nvSpPr>
        <p:spPr>
          <a:xfrm>
            <a:off x="588385" y="545112"/>
            <a:ext cx="7967232" cy="857250"/>
          </a:xfrm>
        </p:spPr>
        <p:txBody>
          <a:bodyPr/>
          <a:lstStyle/>
          <a:p>
            <a:r>
              <a:rPr lang="nb-NO"/>
              <a:t>Klikk for å redigere tittelstil</a:t>
            </a:r>
            <a:endParaRPr lang="en-US" dirty="0"/>
          </a:p>
        </p:txBody>
      </p:sp>
      <p:pic>
        <p:nvPicPr>
          <p:cNvPr id="4" name="Bilde 3" descr="Fagforbundet logo-07.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79182" y="4585429"/>
            <a:ext cx="1574660" cy="291958"/>
          </a:xfrm>
          <a:prstGeom prst="rect">
            <a:avLst/>
          </a:prstGeom>
        </p:spPr>
      </p:pic>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ullet points">
    <p:spTree>
      <p:nvGrpSpPr>
        <p:cNvPr id="1" name=""/>
        <p:cNvGrpSpPr/>
        <p:nvPr/>
      </p:nvGrpSpPr>
      <p:grpSpPr>
        <a:xfrm>
          <a:off x="0" y="0"/>
          <a:ext cx="0" cy="0"/>
          <a:chOff x="0" y="0"/>
          <a:chExt cx="0" cy="0"/>
        </a:xfrm>
      </p:grpSpPr>
      <p:sp>
        <p:nvSpPr>
          <p:cNvPr id="2" name="Title 1"/>
          <p:cNvSpPr>
            <a:spLocks noGrp="1"/>
          </p:cNvSpPr>
          <p:nvPr>
            <p:ph type="title"/>
          </p:nvPr>
        </p:nvSpPr>
        <p:spPr>
          <a:xfrm>
            <a:off x="588385" y="545112"/>
            <a:ext cx="7967232" cy="857250"/>
          </a:xfrm>
        </p:spPr>
        <p:txBody>
          <a:bodyPr/>
          <a:lstStyle/>
          <a:p>
            <a:r>
              <a:rPr lang="nb-NO"/>
              <a:t>Klikk for å redigere tittelstil</a:t>
            </a:r>
            <a:endParaRPr lang="en-US" dirty="0"/>
          </a:p>
        </p:txBody>
      </p:sp>
      <p:sp>
        <p:nvSpPr>
          <p:cNvPr id="3" name="Content Placeholder 2"/>
          <p:cNvSpPr>
            <a:spLocks noGrp="1"/>
          </p:cNvSpPr>
          <p:nvPr>
            <p:ph idx="1"/>
          </p:nvPr>
        </p:nvSpPr>
        <p:spPr>
          <a:xfrm>
            <a:off x="588385" y="1392379"/>
            <a:ext cx="7967230" cy="2778932"/>
          </a:xfrm>
        </p:spPr>
        <p:txBody>
          <a:bodyPr/>
          <a:lstStyle>
            <a:lvl1pPr marL="342900" indent="-342000">
              <a:lnSpc>
                <a:spcPct val="100000"/>
              </a:lnSpc>
              <a:spcAft>
                <a:spcPts val="600"/>
              </a:spcAft>
              <a:buClr>
                <a:srgbClr val="FC3729"/>
              </a:buClr>
              <a:buSzPct val="100000"/>
              <a:buFont typeface="Source Sans Pro" panose="020B0503030403020204" pitchFamily="34" charset="0"/>
              <a:buChar char="→"/>
              <a:defRPr sz="1600" u="none" strike="noStrike">
                <a:ln>
                  <a:noFill/>
                </a:ln>
              </a:defRPr>
            </a:lvl1pPr>
            <a:lvl2pPr>
              <a:spcAft>
                <a:spcPts val="600"/>
              </a:spcAft>
              <a:buClr>
                <a:srgbClr val="FC3729"/>
              </a:buClr>
              <a:defRPr/>
            </a:lvl2pPr>
            <a:lvl3pPr>
              <a:spcAft>
                <a:spcPts val="600"/>
              </a:spcAft>
              <a:buClr>
                <a:srgbClr val="FC3729"/>
              </a:buClr>
              <a:defRPr/>
            </a:lvl3pPr>
            <a:lvl4pPr>
              <a:spcAft>
                <a:spcPts val="600"/>
              </a:spcAft>
              <a:buClr>
                <a:srgbClr val="FC3729"/>
              </a:buClr>
              <a:defRPr/>
            </a:lvl4pPr>
            <a:lvl5pPr>
              <a:buClr>
                <a:srgbClr val="FC3729"/>
              </a:buClr>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pic>
        <p:nvPicPr>
          <p:cNvPr id="12" name="Bilde 11" descr="Fagforbundet logo-07.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182" y="4585429"/>
            <a:ext cx="1574660" cy="291958"/>
          </a:xfrm>
          <a:prstGeom prst="rect">
            <a:avLst/>
          </a:prstGeom>
        </p:spPr>
      </p:pic>
    </p:spTree>
    <p:extLst>
      <p:ext uri="{BB962C8B-B14F-4D97-AF65-F5344CB8AC3E}">
        <p14:creationId xmlns:p14="http://schemas.microsoft.com/office/powerpoint/2010/main" val="4254814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588385" y="545112"/>
            <a:ext cx="5119007" cy="857250"/>
          </a:xfrm>
        </p:spPr>
        <p:txBody>
          <a:bodyPr/>
          <a:lstStyle/>
          <a:p>
            <a:r>
              <a:rPr lang="nb-NO"/>
              <a:t>Klikk for å redigere tittelstil</a:t>
            </a:r>
            <a:endParaRPr lang="en-US" dirty="0"/>
          </a:p>
        </p:txBody>
      </p:sp>
      <p:sp>
        <p:nvSpPr>
          <p:cNvPr id="5" name="Plassholder for tekst 4"/>
          <p:cNvSpPr>
            <a:spLocks noGrp="1"/>
          </p:cNvSpPr>
          <p:nvPr>
            <p:ph type="body" sz="quarter" idx="10"/>
          </p:nvPr>
        </p:nvSpPr>
        <p:spPr>
          <a:xfrm>
            <a:off x="588963" y="1386874"/>
            <a:ext cx="5118429" cy="2166937"/>
          </a:xfrm>
        </p:spPr>
        <p:txBody>
          <a:bodyPr/>
          <a:lstStyle>
            <a:lvl1pPr marL="0" indent="0">
              <a:buFontTx/>
              <a:buNone/>
              <a:defRPr/>
            </a:lvl1pPr>
            <a:lvl2pPr marL="742950" indent="-285750">
              <a:buClr>
                <a:srgbClr val="FC3729"/>
              </a:buClr>
              <a:buFont typeface="Arial"/>
              <a:buChar char="•"/>
              <a:defRPr/>
            </a:lvl2pPr>
            <a:lvl3pPr marL="1200150" indent="-285750">
              <a:buClr>
                <a:srgbClr val="FC3729"/>
              </a:buClr>
              <a:buFont typeface="Lucida Grande"/>
              <a:buChar char="‑"/>
              <a:defRPr/>
            </a:lvl3pPr>
            <a:lvl4pPr>
              <a:buClr>
                <a:srgbClr val="FC3729"/>
              </a:buClr>
              <a:defRPr/>
            </a:lvl4pPr>
            <a:lvl5pPr>
              <a:buClr>
                <a:srgbClr val="FC3729"/>
              </a:buClr>
              <a:defRPr/>
            </a:lvl5pPr>
          </a:lstStyle>
          <a:p>
            <a:pPr lvl="0"/>
            <a:r>
              <a:rPr lang="nb-NO"/>
              <a:t>Klikk for å redigere tekststiler i malen</a:t>
            </a:r>
          </a:p>
        </p:txBody>
      </p:sp>
      <p:pic>
        <p:nvPicPr>
          <p:cNvPr id="9" name="Bilde 8" descr="Fagforbundet logo-07.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182" y="4585429"/>
            <a:ext cx="1574660" cy="291958"/>
          </a:xfrm>
          <a:prstGeom prst="rect">
            <a:avLst/>
          </a:prstGeom>
        </p:spPr>
      </p:pic>
    </p:spTree>
    <p:extLst>
      <p:ext uri="{BB962C8B-B14F-4D97-AF65-F5344CB8AC3E}">
        <p14:creationId xmlns:p14="http://schemas.microsoft.com/office/powerpoint/2010/main" val="355952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Picture">
    <p:spTree>
      <p:nvGrpSpPr>
        <p:cNvPr id="1" name=""/>
        <p:cNvGrpSpPr/>
        <p:nvPr/>
      </p:nvGrpSpPr>
      <p:grpSpPr>
        <a:xfrm>
          <a:off x="0" y="0"/>
          <a:ext cx="0" cy="0"/>
          <a:chOff x="0" y="0"/>
          <a:chExt cx="0" cy="0"/>
        </a:xfrm>
      </p:grpSpPr>
      <p:sp>
        <p:nvSpPr>
          <p:cNvPr id="7" name="Plassholder for bilde 6"/>
          <p:cNvSpPr>
            <a:spLocks noGrp="1"/>
          </p:cNvSpPr>
          <p:nvPr>
            <p:ph type="pic" sz="quarter" idx="11" hasCustomPrompt="1"/>
          </p:nvPr>
        </p:nvSpPr>
        <p:spPr>
          <a:xfrm>
            <a:off x="4918127" y="568173"/>
            <a:ext cx="3672000" cy="4030998"/>
          </a:xfrm>
        </p:spPr>
        <p:txBody>
          <a:bodyPr anchor="ctr"/>
          <a:lstStyle>
            <a:lvl1pPr marL="0" indent="0" algn="ctr">
              <a:buNone/>
              <a:defRPr/>
            </a:lvl1pPr>
          </a:lstStyle>
          <a:p>
            <a:r>
              <a:rPr lang="nb-NO" dirty="0"/>
              <a:t>Bilde</a:t>
            </a:r>
          </a:p>
        </p:txBody>
      </p:sp>
      <p:sp>
        <p:nvSpPr>
          <p:cNvPr id="13" name="Title 1"/>
          <p:cNvSpPr>
            <a:spLocks noGrp="1"/>
          </p:cNvSpPr>
          <p:nvPr>
            <p:ph type="title" hasCustomPrompt="1"/>
          </p:nvPr>
        </p:nvSpPr>
        <p:spPr>
          <a:xfrm>
            <a:off x="588385" y="656721"/>
            <a:ext cx="3640950" cy="1096348"/>
          </a:xfrm>
        </p:spPr>
        <p:txBody>
          <a:bodyPr/>
          <a:lstStyle/>
          <a:p>
            <a:r>
              <a:rPr lang="en-US" dirty="0"/>
              <a:t>Click to edit title style</a:t>
            </a:r>
          </a:p>
        </p:txBody>
      </p:sp>
      <p:sp>
        <p:nvSpPr>
          <p:cNvPr id="14" name="Plassholder for tekst 4"/>
          <p:cNvSpPr>
            <a:spLocks noGrp="1"/>
          </p:cNvSpPr>
          <p:nvPr>
            <p:ph type="body" sz="quarter" idx="10"/>
          </p:nvPr>
        </p:nvSpPr>
        <p:spPr>
          <a:xfrm>
            <a:off x="588385" y="1864476"/>
            <a:ext cx="3641527" cy="2177997"/>
          </a:xfrm>
        </p:spPr>
        <p:txBody>
          <a:bodyPr/>
          <a:lstStyle>
            <a:lvl1pPr marL="0" indent="0">
              <a:buFontTx/>
              <a:buNone/>
              <a:defRPr/>
            </a:lvl1pPr>
            <a:lvl2pPr marL="742950" indent="-285750">
              <a:buClr>
                <a:srgbClr val="FC3729"/>
              </a:buClr>
              <a:buFont typeface="Arial"/>
              <a:buChar char="•"/>
              <a:defRPr/>
            </a:lvl2pPr>
            <a:lvl3pPr marL="1200150" indent="-285750">
              <a:buClr>
                <a:srgbClr val="FC3729"/>
              </a:buClr>
              <a:buFont typeface="Lucida Grande"/>
              <a:buChar char="‑"/>
              <a:defRPr/>
            </a:lvl3pPr>
            <a:lvl4pPr>
              <a:buClr>
                <a:srgbClr val="FC3729"/>
              </a:buClr>
              <a:defRPr/>
            </a:lvl4pPr>
            <a:lvl5pPr>
              <a:buClr>
                <a:srgbClr val="FC3729"/>
              </a:buClr>
              <a:defRPr/>
            </a:lvl5pPr>
          </a:lstStyle>
          <a:p>
            <a:pPr lvl="0"/>
            <a:r>
              <a:rPr lang="nb-NO"/>
              <a:t>Klikk for å redigere tekststiler i malen</a:t>
            </a:r>
          </a:p>
          <a:p>
            <a:pPr lvl="1"/>
            <a:r>
              <a:rPr lang="nb-NO"/>
              <a:t>Andre nivå</a:t>
            </a:r>
          </a:p>
          <a:p>
            <a:pPr lvl="2"/>
            <a:r>
              <a:rPr lang="nb-NO"/>
              <a:t>Tredje nivå</a:t>
            </a:r>
          </a:p>
        </p:txBody>
      </p:sp>
      <p:pic>
        <p:nvPicPr>
          <p:cNvPr id="20" name="Bilde 19" descr="Fagforbundet logo-07.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182" y="4599171"/>
            <a:ext cx="1574660" cy="291958"/>
          </a:xfrm>
          <a:prstGeom prst="rect">
            <a:avLst/>
          </a:prstGeom>
        </p:spPr>
      </p:pic>
    </p:spTree>
    <p:extLst>
      <p:ext uri="{BB962C8B-B14F-4D97-AF65-F5344CB8AC3E}">
        <p14:creationId xmlns:p14="http://schemas.microsoft.com/office/powerpoint/2010/main" val="3680408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20580" y="657297"/>
            <a:ext cx="3672000" cy="1095771"/>
          </a:xfrm>
        </p:spPr>
        <p:txBody>
          <a:bodyPr/>
          <a:lstStyle/>
          <a:p>
            <a:r>
              <a:rPr lang="en-US" dirty="0"/>
              <a:t>Click to edit title style</a:t>
            </a:r>
          </a:p>
        </p:txBody>
      </p:sp>
      <p:sp>
        <p:nvSpPr>
          <p:cNvPr id="11" name="Plassholder for tekst 4"/>
          <p:cNvSpPr>
            <a:spLocks noGrp="1"/>
          </p:cNvSpPr>
          <p:nvPr>
            <p:ph type="body" sz="quarter" idx="12"/>
          </p:nvPr>
        </p:nvSpPr>
        <p:spPr>
          <a:xfrm>
            <a:off x="4921734" y="1864476"/>
            <a:ext cx="3672000" cy="2177997"/>
          </a:xfrm>
        </p:spPr>
        <p:txBody>
          <a:bodyPr/>
          <a:lstStyle>
            <a:lvl1pPr marL="0" indent="0">
              <a:buFontTx/>
              <a:buNone/>
              <a:defRPr/>
            </a:lvl1pPr>
            <a:lvl2pPr marL="742950" indent="-285750">
              <a:buClr>
                <a:srgbClr val="FC3729"/>
              </a:buClr>
              <a:buFont typeface="Arial"/>
              <a:buChar char="•"/>
              <a:defRPr/>
            </a:lvl2pPr>
            <a:lvl3pPr marL="1200150" indent="-285750">
              <a:buClr>
                <a:srgbClr val="FC3729"/>
              </a:buClr>
              <a:buFont typeface="Lucida Grande"/>
              <a:buChar char="‑"/>
              <a:defRPr/>
            </a:lvl3pPr>
            <a:lvl4pPr>
              <a:buClr>
                <a:srgbClr val="FC3729"/>
              </a:buClr>
              <a:defRPr/>
            </a:lvl4pPr>
            <a:lvl5pPr>
              <a:buClr>
                <a:srgbClr val="FC3729"/>
              </a:buClr>
              <a:defRPr/>
            </a:lvl5pPr>
          </a:lstStyle>
          <a:p>
            <a:pPr lvl="0"/>
            <a:r>
              <a:rPr lang="nb-NO"/>
              <a:t>Klikk for å redigere tekststiler i malen</a:t>
            </a:r>
          </a:p>
          <a:p>
            <a:pPr lvl="1"/>
            <a:r>
              <a:rPr lang="nb-NO"/>
              <a:t>Andre nivå</a:t>
            </a:r>
          </a:p>
          <a:p>
            <a:pPr lvl="2"/>
            <a:r>
              <a:rPr lang="nb-NO"/>
              <a:t>Tredje nivå</a:t>
            </a:r>
          </a:p>
        </p:txBody>
      </p:sp>
      <p:sp>
        <p:nvSpPr>
          <p:cNvPr id="12" name="Plassholder for bilde 6"/>
          <p:cNvSpPr>
            <a:spLocks noGrp="1"/>
          </p:cNvSpPr>
          <p:nvPr>
            <p:ph type="pic" sz="quarter" idx="13" hasCustomPrompt="1"/>
          </p:nvPr>
        </p:nvSpPr>
        <p:spPr>
          <a:xfrm>
            <a:off x="681361" y="568174"/>
            <a:ext cx="3672000" cy="3124952"/>
          </a:xfrm>
        </p:spPr>
        <p:txBody>
          <a:bodyPr anchor="ctr"/>
          <a:lstStyle>
            <a:lvl1pPr marL="0" indent="0" algn="ctr">
              <a:buNone/>
              <a:defRPr/>
            </a:lvl1pPr>
          </a:lstStyle>
          <a:p>
            <a:r>
              <a:rPr lang="nb-NO" dirty="0"/>
              <a:t>Bilde</a:t>
            </a:r>
          </a:p>
        </p:txBody>
      </p:sp>
      <p:pic>
        <p:nvPicPr>
          <p:cNvPr id="18" name="Bilde 17" descr="Fagforbundet logo-07.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1361" y="4645639"/>
            <a:ext cx="1574660" cy="291958"/>
          </a:xfrm>
          <a:prstGeom prst="rect">
            <a:avLst/>
          </a:prstGeom>
        </p:spPr>
      </p:pic>
    </p:spTree>
    <p:extLst>
      <p:ext uri="{BB962C8B-B14F-4D97-AF65-F5344CB8AC3E}">
        <p14:creationId xmlns:p14="http://schemas.microsoft.com/office/powerpoint/2010/main" val="3268191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9" name="Plassholder for tekst 8"/>
          <p:cNvSpPr>
            <a:spLocks noGrp="1"/>
          </p:cNvSpPr>
          <p:nvPr>
            <p:ph type="body" sz="quarter" idx="10"/>
          </p:nvPr>
        </p:nvSpPr>
        <p:spPr>
          <a:xfrm>
            <a:off x="623888" y="651737"/>
            <a:ext cx="5760000" cy="3152775"/>
          </a:xfrm>
        </p:spPr>
        <p:txBody>
          <a:bodyPr/>
          <a:lstStyle>
            <a:lvl1pPr marL="0" indent="0">
              <a:lnSpc>
                <a:spcPct val="100000"/>
              </a:lnSpc>
              <a:spcBef>
                <a:spcPts val="600"/>
              </a:spcBef>
              <a:spcAft>
                <a:spcPts val="0"/>
              </a:spcAft>
              <a:buNone/>
              <a:defRPr sz="2500" b="0" i="0"/>
            </a:lvl1pPr>
            <a:lvl2pPr marL="742950" indent="-285750">
              <a:spcAft>
                <a:spcPts val="600"/>
              </a:spcAft>
              <a:buClr>
                <a:srgbClr val="FC3729"/>
              </a:buClr>
              <a:buFont typeface="Arial"/>
              <a:buChar char="•"/>
              <a:defRPr/>
            </a:lvl2pPr>
            <a:lvl3pPr marL="1143000" indent="-228600">
              <a:spcAft>
                <a:spcPts val="600"/>
              </a:spcAft>
              <a:buClr>
                <a:srgbClr val="FC3729"/>
              </a:buClr>
              <a:buFont typeface="Lucida Grande"/>
              <a:buChar char="-"/>
              <a:defRPr/>
            </a:lvl3pPr>
            <a:lvl4pPr marL="1600200" indent="-228600">
              <a:spcAft>
                <a:spcPts val="600"/>
              </a:spcAft>
              <a:buClr>
                <a:srgbClr val="FC3729"/>
              </a:buClr>
              <a:buFont typeface="Arial"/>
              <a:buChar char="•"/>
              <a:defRPr/>
            </a:lvl4pPr>
            <a:lvl5pPr>
              <a:spcAft>
                <a:spcPts val="600"/>
              </a:spcAft>
              <a:buClr>
                <a:srgbClr val="FC3729"/>
              </a:buClr>
              <a:defRPr/>
            </a:lvl5pPr>
          </a:lstStyle>
          <a:p>
            <a:pPr lvl="0"/>
            <a:r>
              <a:rPr lang="nb-NO"/>
              <a:t>Klikk for å redigere tekststiler i malen</a:t>
            </a:r>
          </a:p>
        </p:txBody>
      </p:sp>
      <p:pic>
        <p:nvPicPr>
          <p:cNvPr id="12" name="Bilde 11" descr="Fagforbundet logo-07.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182" y="4585429"/>
            <a:ext cx="1574660" cy="291958"/>
          </a:xfrm>
          <a:prstGeom prst="rect">
            <a:avLst/>
          </a:prstGeom>
        </p:spPr>
      </p:pic>
    </p:spTree>
    <p:extLst>
      <p:ext uri="{BB962C8B-B14F-4D97-AF65-F5344CB8AC3E}">
        <p14:creationId xmlns:p14="http://schemas.microsoft.com/office/powerpoint/2010/main" val="2118048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6" name="Title 1"/>
          <p:cNvSpPr>
            <a:spLocks noGrp="1"/>
          </p:cNvSpPr>
          <p:nvPr>
            <p:ph type="title"/>
          </p:nvPr>
        </p:nvSpPr>
        <p:spPr>
          <a:xfrm>
            <a:off x="588385" y="545112"/>
            <a:ext cx="7967232" cy="857250"/>
          </a:xfrm>
        </p:spPr>
        <p:txBody>
          <a:bodyPr/>
          <a:lstStyle/>
          <a:p>
            <a:r>
              <a:rPr lang="nb-NO"/>
              <a:t>Klikk for å redigere tittelstil</a:t>
            </a:r>
            <a:endParaRPr lang="en-US" dirty="0"/>
          </a:p>
        </p:txBody>
      </p:sp>
      <p:pic>
        <p:nvPicPr>
          <p:cNvPr id="8" name="Bilde 7" descr="Fagforbundet logo-07.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182" y="4585429"/>
            <a:ext cx="1574660" cy="291958"/>
          </a:xfrm>
          <a:prstGeom prst="rect">
            <a:avLst/>
          </a:prstGeom>
        </p:spPr>
      </p:pic>
    </p:spTree>
    <p:extLst>
      <p:ext uri="{BB962C8B-B14F-4D97-AF65-F5344CB8AC3E}">
        <p14:creationId xmlns:p14="http://schemas.microsoft.com/office/powerpoint/2010/main" val="1084712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pic>
        <p:nvPicPr>
          <p:cNvPr id="2" name="Bilde 1" descr="Fagforbundet logo-07.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182" y="4585429"/>
            <a:ext cx="1574660" cy="291958"/>
          </a:xfrm>
          <a:prstGeom prst="rect">
            <a:avLst/>
          </a:prstGeom>
        </p:spPr>
      </p:pic>
    </p:spTree>
    <p:extLst>
      <p:ext uri="{BB962C8B-B14F-4D97-AF65-F5344CB8AC3E}">
        <p14:creationId xmlns:p14="http://schemas.microsoft.com/office/powerpoint/2010/main" val="124922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59913" y="1888341"/>
            <a:ext cx="7424176" cy="640960"/>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859912" y="2522955"/>
            <a:ext cx="7424176" cy="174992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67" r:id="rId3"/>
    <p:sldLayoutId id="2147493468" r:id="rId4"/>
    <p:sldLayoutId id="2147493469" r:id="rId5"/>
    <p:sldLayoutId id="2147493470" r:id="rId6"/>
    <p:sldLayoutId id="2147493471" r:id="rId7"/>
    <p:sldLayoutId id="2147493461" r:id="rId8"/>
    <p:sldLayoutId id="2147493462" r:id="rId9"/>
    <p:sldLayoutId id="2147493474" r:id="rId10"/>
    <p:sldLayoutId id="2147493472" r:id="rId11"/>
  </p:sldLayoutIdLst>
  <p:txStyles>
    <p:titleStyle>
      <a:lvl1pPr algn="l" defTabSz="457200" rtl="0" eaLnBrk="1" latinLnBrk="0" hangingPunct="1">
        <a:spcBef>
          <a:spcPct val="0"/>
        </a:spcBef>
        <a:buNone/>
        <a:defRPr sz="3000" b="1" kern="1200">
          <a:solidFill>
            <a:srgbClr val="3C3C3B"/>
          </a:solidFill>
          <a:latin typeface="Source Sans Pro"/>
          <a:ea typeface="+mj-ea"/>
          <a:cs typeface="Source Sans Pro"/>
        </a:defRPr>
      </a:lvl1pPr>
    </p:titleStyle>
    <p:bodyStyle>
      <a:lvl1pPr marL="342900" indent="-342900" algn="l" defTabSz="457200" rtl="0" eaLnBrk="1" latinLnBrk="0" hangingPunct="1">
        <a:spcBef>
          <a:spcPct val="20000"/>
        </a:spcBef>
        <a:buClr>
          <a:srgbClr val="FC3729"/>
        </a:buClr>
        <a:buFont typeface="Source Sans Pro" panose="020B0503030403020204" pitchFamily="34" charset="0"/>
        <a:buChar char="→"/>
        <a:defRPr sz="1600" kern="1200">
          <a:solidFill>
            <a:srgbClr val="3C3C3B"/>
          </a:solidFill>
          <a:latin typeface="Source Sans Pro"/>
          <a:ea typeface="+mn-ea"/>
          <a:cs typeface="Source Sans Pro"/>
        </a:defRPr>
      </a:lvl1pPr>
      <a:lvl2pPr marL="742950" indent="-285750" algn="l" defTabSz="457200" rtl="0" eaLnBrk="1" latinLnBrk="0" hangingPunct="1">
        <a:spcBef>
          <a:spcPct val="20000"/>
        </a:spcBef>
        <a:buClr>
          <a:srgbClr val="FC3729"/>
        </a:buClr>
        <a:buFont typeface="Arial" panose="020B0604020202020204" pitchFamily="34" charset="0"/>
        <a:buChar char="›"/>
        <a:defRPr sz="1600" kern="1200">
          <a:solidFill>
            <a:srgbClr val="3C3C3B"/>
          </a:solidFill>
          <a:latin typeface="Source Sans Pro"/>
          <a:ea typeface="+mn-ea"/>
          <a:cs typeface="Source Sans Pro"/>
        </a:defRPr>
      </a:lvl2pPr>
      <a:lvl3pPr marL="1143000" indent="-228600" algn="l" defTabSz="457200" rtl="0" eaLnBrk="1" latinLnBrk="0" hangingPunct="1">
        <a:spcBef>
          <a:spcPct val="20000"/>
        </a:spcBef>
        <a:buClr>
          <a:srgbClr val="FC3729"/>
        </a:buClr>
        <a:buFont typeface="Source Sans Pro" panose="020B0503030403020204" pitchFamily="34" charset="0"/>
        <a:buChar char="»"/>
        <a:defRPr sz="1600" kern="1200">
          <a:solidFill>
            <a:srgbClr val="3C3C3B"/>
          </a:solidFill>
          <a:latin typeface="Source Sans Pro"/>
          <a:ea typeface="+mn-ea"/>
          <a:cs typeface="Source Sans Pro"/>
        </a:defRPr>
      </a:lvl3pPr>
      <a:lvl4pPr marL="1657350" indent="-285750" algn="l" defTabSz="457200" rtl="0" eaLnBrk="1" latinLnBrk="0" hangingPunct="1">
        <a:spcBef>
          <a:spcPct val="20000"/>
        </a:spcBef>
        <a:buClr>
          <a:srgbClr val="FC3729"/>
        </a:buClr>
        <a:buFont typeface="Source Sans Pro" panose="020B0503030403020204" pitchFamily="34" charset="0"/>
        <a:buChar char="‒"/>
        <a:defRPr sz="1600" kern="1200">
          <a:solidFill>
            <a:srgbClr val="3C3C3B"/>
          </a:solidFill>
          <a:latin typeface="Source Sans Pro"/>
          <a:ea typeface="+mn-ea"/>
          <a:cs typeface="Source Sans Pro"/>
        </a:defRPr>
      </a:lvl4pPr>
      <a:lvl5pPr marL="2057400" indent="-228600" algn="l" defTabSz="457200" rtl="0" eaLnBrk="1" latinLnBrk="0" hangingPunct="1">
        <a:spcBef>
          <a:spcPct val="20000"/>
        </a:spcBef>
        <a:buClr>
          <a:srgbClr val="FC3729"/>
        </a:buClr>
        <a:buFont typeface="Arial" panose="020B0604020202020204" pitchFamily="34" charset="0"/>
        <a:buChar char="•"/>
        <a:defRPr sz="1600" kern="1200">
          <a:solidFill>
            <a:srgbClr val="3C3C3B"/>
          </a:solidFill>
          <a:latin typeface="Source Sans Pro"/>
          <a:ea typeface="+mn-ea"/>
          <a:cs typeface="Source Sans Pr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943601" y="951722"/>
            <a:ext cx="7245480" cy="1572597"/>
          </a:xfrm>
        </p:spPr>
        <p:txBody>
          <a:bodyPr>
            <a:noAutofit/>
          </a:bodyPr>
          <a:lstStyle/>
          <a:p>
            <a:pPr algn="ctr"/>
            <a:br>
              <a:rPr lang="nb-NO" sz="4000" dirty="0"/>
            </a:br>
            <a:br>
              <a:rPr lang="nb-NO" sz="4000" dirty="0"/>
            </a:br>
            <a:r>
              <a:rPr lang="nb-NO" sz="4000" dirty="0"/>
              <a:t>Forslag til endring av kontingent</a:t>
            </a:r>
            <a:br>
              <a:rPr lang="nb-NO" sz="4000" b="0" dirty="0"/>
            </a:br>
            <a:br>
              <a:rPr lang="nb-NO" sz="4000" b="0" dirty="0"/>
            </a:br>
            <a:endParaRPr lang="nb-NO" sz="4000" dirty="0"/>
          </a:p>
        </p:txBody>
      </p:sp>
      <p:sp>
        <p:nvSpPr>
          <p:cNvPr id="3" name="Undertittel 2"/>
          <p:cNvSpPr>
            <a:spLocks noGrp="1"/>
          </p:cNvSpPr>
          <p:nvPr>
            <p:ph type="subTitle" idx="1"/>
          </p:nvPr>
        </p:nvSpPr>
        <p:spPr/>
        <p:txBody>
          <a:bodyPr>
            <a:normAutofit/>
          </a:bodyPr>
          <a:lstStyle/>
          <a:p>
            <a:endParaRPr lang="nb-NO" dirty="0"/>
          </a:p>
          <a:p>
            <a:pPr algn="ctr"/>
            <a:r>
              <a:rPr lang="nb-NO" sz="2400" dirty="0"/>
              <a:t>Endringer når det er handlingsrom</a:t>
            </a:r>
          </a:p>
          <a:p>
            <a:pPr algn="ctr"/>
            <a:endParaRPr lang="nb-NO" sz="1300" dirty="0"/>
          </a:p>
          <a:p>
            <a:endParaRPr lang="nb-NO" dirty="0"/>
          </a:p>
        </p:txBody>
      </p:sp>
    </p:spTree>
    <p:extLst>
      <p:ext uri="{BB962C8B-B14F-4D97-AF65-F5344CB8AC3E}">
        <p14:creationId xmlns:p14="http://schemas.microsoft.com/office/powerpoint/2010/main" val="2058606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innhold 1">
            <a:extLst>
              <a:ext uri="{FF2B5EF4-FFF2-40B4-BE49-F238E27FC236}">
                <a16:creationId xmlns:a16="http://schemas.microsoft.com/office/drawing/2014/main" id="{4130A279-8E5F-4DBD-B33E-A6A66D04B362}"/>
              </a:ext>
            </a:extLst>
          </p:cNvPr>
          <p:cNvSpPr>
            <a:spLocks noGrp="1"/>
          </p:cNvSpPr>
          <p:nvPr>
            <p:ph idx="1"/>
          </p:nvPr>
        </p:nvSpPr>
        <p:spPr/>
        <p:txBody>
          <a:bodyPr>
            <a:normAutofit/>
          </a:bodyPr>
          <a:lstStyle/>
          <a:p>
            <a:pPr marL="0" indent="0">
              <a:buNone/>
            </a:pPr>
            <a:r>
              <a:rPr lang="nb-NO" sz="2000" b="0" i="1" dirty="0">
                <a:solidFill>
                  <a:srgbClr val="3C3C3B"/>
                </a:solidFill>
                <a:effectLst/>
                <a:latin typeface="Source Sans Pro" panose="020B0503030403020204" pitchFamily="34" charset="0"/>
              </a:rPr>
              <a:t>§ 2 Formål</a:t>
            </a:r>
          </a:p>
          <a:p>
            <a:pPr marL="0" indent="0">
              <a:buNone/>
            </a:pPr>
            <a:r>
              <a:rPr lang="nb-NO" sz="2000" b="0" i="1" dirty="0">
                <a:solidFill>
                  <a:srgbClr val="3C3C3B"/>
                </a:solidFill>
                <a:effectLst/>
                <a:latin typeface="Source Sans Pro" panose="020B0503030403020204" pitchFamily="34" charset="0"/>
              </a:rPr>
              <a:t>Fagforbundet skal være en </a:t>
            </a:r>
            <a:r>
              <a:rPr lang="nb-NO" sz="2000" b="1" i="1" dirty="0">
                <a:solidFill>
                  <a:srgbClr val="3C3C3B"/>
                </a:solidFill>
                <a:effectLst/>
                <a:latin typeface="Source Sans Pro" panose="020B0503030403020204" pitchFamily="34" charset="0"/>
              </a:rPr>
              <a:t>ledende arbeidstakerorganisasjon </a:t>
            </a:r>
            <a:r>
              <a:rPr lang="nb-NO" sz="2000" b="0" i="1" dirty="0">
                <a:solidFill>
                  <a:srgbClr val="3C3C3B"/>
                </a:solidFill>
                <a:effectLst/>
                <a:latin typeface="Source Sans Pro" panose="020B0503030403020204" pitchFamily="34" charset="0"/>
              </a:rPr>
              <a:t>som skal fremme medlemmenes faglige, økonomiske, arbeidsmiljømessige, sosiale og kulturelle interesser ved å organisere alle arbeidstakere innen sitt organisasjonsområde, jf. Prinsipp- og handlingsprogrammet.</a:t>
            </a:r>
            <a:endParaRPr lang="nb-NO" sz="2000" i="1" dirty="0"/>
          </a:p>
        </p:txBody>
      </p:sp>
      <p:sp>
        <p:nvSpPr>
          <p:cNvPr id="3" name="Tittel 2">
            <a:extLst>
              <a:ext uri="{FF2B5EF4-FFF2-40B4-BE49-F238E27FC236}">
                <a16:creationId xmlns:a16="http://schemas.microsoft.com/office/drawing/2014/main" id="{D65114A5-7CEB-4DC7-B74F-0CA47382FFFD}"/>
              </a:ext>
            </a:extLst>
          </p:cNvPr>
          <p:cNvSpPr>
            <a:spLocks noGrp="1"/>
          </p:cNvSpPr>
          <p:nvPr>
            <p:ph type="title"/>
          </p:nvPr>
        </p:nvSpPr>
        <p:spPr/>
        <p:txBody>
          <a:bodyPr>
            <a:normAutofit fontScale="90000"/>
          </a:bodyPr>
          <a:lstStyle/>
          <a:p>
            <a:r>
              <a:rPr lang="nb-NO" i="1" dirty="0"/>
              <a:t>Hvorfor?</a:t>
            </a:r>
            <a:br>
              <a:rPr lang="nb-NO" i="1" dirty="0"/>
            </a:br>
            <a:r>
              <a:rPr lang="nb-NO" i="1" dirty="0"/>
              <a:t>Målet er økt styrke og mer gjennomslagskraft</a:t>
            </a:r>
          </a:p>
        </p:txBody>
      </p:sp>
    </p:spTree>
    <p:extLst>
      <p:ext uri="{BB962C8B-B14F-4D97-AF65-F5344CB8AC3E}">
        <p14:creationId xmlns:p14="http://schemas.microsoft.com/office/powerpoint/2010/main" val="3357352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e 4">
            <a:extLst>
              <a:ext uri="{FF2B5EF4-FFF2-40B4-BE49-F238E27FC236}">
                <a16:creationId xmlns:a16="http://schemas.microsoft.com/office/drawing/2014/main" id="{38723541-5B30-4F27-98D6-60F139F2C9DE}"/>
              </a:ext>
            </a:extLst>
          </p:cNvPr>
          <p:cNvPicPr>
            <a:picLocks noChangeAspect="1"/>
          </p:cNvPicPr>
          <p:nvPr/>
        </p:nvPicPr>
        <p:blipFill>
          <a:blip r:embed="rId2"/>
          <a:stretch>
            <a:fillRect/>
          </a:stretch>
        </p:blipFill>
        <p:spPr>
          <a:xfrm>
            <a:off x="2486783" y="285577"/>
            <a:ext cx="6247018" cy="4572345"/>
          </a:xfrm>
          <a:prstGeom prst="rect">
            <a:avLst/>
          </a:prstGeom>
        </p:spPr>
      </p:pic>
      <p:sp>
        <p:nvSpPr>
          <p:cNvPr id="7" name="TekstSylinder 6">
            <a:extLst>
              <a:ext uri="{FF2B5EF4-FFF2-40B4-BE49-F238E27FC236}">
                <a16:creationId xmlns:a16="http://schemas.microsoft.com/office/drawing/2014/main" id="{C7AD5FDA-40DD-45DA-A87D-F8A6A622F99B}"/>
              </a:ext>
            </a:extLst>
          </p:cNvPr>
          <p:cNvSpPr txBox="1"/>
          <p:nvPr/>
        </p:nvSpPr>
        <p:spPr>
          <a:xfrm>
            <a:off x="119641" y="1379967"/>
            <a:ext cx="2247544" cy="1200329"/>
          </a:xfrm>
          <a:prstGeom prst="rect">
            <a:avLst/>
          </a:prstGeom>
          <a:noFill/>
          <a:ln>
            <a:solidFill>
              <a:schemeClr val="tx1"/>
            </a:solidFill>
          </a:ln>
        </p:spPr>
        <p:txBody>
          <a:bodyPr wrap="square" rtlCol="0">
            <a:spAutoFit/>
          </a:bodyPr>
          <a:lstStyle/>
          <a:p>
            <a:r>
              <a:rPr lang="nb-NO" sz="2400" b="1" dirty="0"/>
              <a:t>Utfordring:</a:t>
            </a:r>
          </a:p>
          <a:p>
            <a:endParaRPr lang="nb-NO" sz="2400" b="1" dirty="0"/>
          </a:p>
          <a:p>
            <a:r>
              <a:rPr lang="nb-NO" sz="2400" b="1" dirty="0"/>
              <a:t>Vi taper terreng</a:t>
            </a:r>
          </a:p>
        </p:txBody>
      </p:sp>
    </p:spTree>
    <p:extLst>
      <p:ext uri="{BB962C8B-B14F-4D97-AF65-F5344CB8AC3E}">
        <p14:creationId xmlns:p14="http://schemas.microsoft.com/office/powerpoint/2010/main" val="261531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b="1" dirty="0"/>
              <a:t>Hvorfor kontingentreduksjon?</a:t>
            </a:r>
            <a:endParaRPr lang="nb-NO" dirty="0"/>
          </a:p>
        </p:txBody>
      </p:sp>
      <p:sp>
        <p:nvSpPr>
          <p:cNvPr id="3" name="Plassholder for innhold 2"/>
          <p:cNvSpPr>
            <a:spLocks noGrp="1"/>
          </p:cNvSpPr>
          <p:nvPr>
            <p:ph idx="4294967295"/>
          </p:nvPr>
        </p:nvSpPr>
        <p:spPr>
          <a:xfrm>
            <a:off x="411982" y="1369219"/>
            <a:ext cx="8732018" cy="3263504"/>
          </a:xfrm>
          <a:prstGeom prst="rect">
            <a:avLst/>
          </a:prstGeom>
        </p:spPr>
        <p:txBody>
          <a:bodyPr>
            <a:normAutofit/>
          </a:bodyPr>
          <a:lstStyle/>
          <a:p>
            <a:pPr>
              <a:buFont typeface="Wingdings" panose="05000000000000000000" pitchFamily="2" charset="2"/>
              <a:buChar char="Ø"/>
            </a:pPr>
            <a:r>
              <a:rPr lang="nb-NO" sz="1800" dirty="0"/>
              <a:t>Fagforbundet må vinne større oppslutning på flere av sine </a:t>
            </a:r>
            <a:r>
              <a:rPr lang="nb-NO" sz="1800" b="1" dirty="0"/>
              <a:t>tariffområder</a:t>
            </a:r>
            <a:r>
              <a:rPr lang="nb-NO" sz="1800" dirty="0"/>
              <a:t> – der forbundet svekkes i styrke  </a:t>
            </a:r>
          </a:p>
          <a:p>
            <a:pPr>
              <a:buFont typeface="Wingdings" panose="05000000000000000000" pitchFamily="2" charset="2"/>
              <a:buChar char="Ø"/>
            </a:pPr>
            <a:endParaRPr lang="nb-NO" sz="1800" dirty="0"/>
          </a:p>
          <a:p>
            <a:pPr lvl="1">
              <a:buFont typeface="Wingdings" panose="05000000000000000000" pitchFamily="2" charset="2"/>
              <a:buChar char="Ø"/>
            </a:pPr>
            <a:r>
              <a:rPr lang="nb-NO" sz="1800" dirty="0"/>
              <a:t>Verve nye</a:t>
            </a:r>
          </a:p>
          <a:p>
            <a:pPr lvl="1">
              <a:buFont typeface="Wingdings" panose="05000000000000000000" pitchFamily="2" charset="2"/>
              <a:buChar char="Ø"/>
            </a:pPr>
            <a:endParaRPr lang="nb-NO" sz="1800" dirty="0"/>
          </a:p>
          <a:p>
            <a:pPr lvl="1">
              <a:buFont typeface="Wingdings" panose="05000000000000000000" pitchFamily="2" charset="2"/>
              <a:buChar char="Ø"/>
            </a:pPr>
            <a:r>
              <a:rPr lang="nb-NO" sz="1800" dirty="0"/>
              <a:t>Beholde flere</a:t>
            </a:r>
          </a:p>
          <a:p>
            <a:endParaRPr lang="nb-NO" sz="1800" dirty="0"/>
          </a:p>
        </p:txBody>
      </p:sp>
      <p:graphicFrame>
        <p:nvGraphicFramePr>
          <p:cNvPr id="4" name="Diagram 3"/>
          <p:cNvGraphicFramePr>
            <a:graphicFrameLocks/>
          </p:cNvGraphicFramePr>
          <p:nvPr>
            <p:extLst>
              <p:ext uri="{D42A27DB-BD31-4B8C-83A1-F6EECF244321}">
                <p14:modId xmlns:p14="http://schemas.microsoft.com/office/powerpoint/2010/main" val="2670885158"/>
              </p:ext>
            </p:extLst>
          </p:nvPr>
        </p:nvGraphicFramePr>
        <p:xfrm>
          <a:off x="2542161" y="2048608"/>
          <a:ext cx="3165231" cy="292106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 4"/>
          <p:cNvGraphicFramePr>
            <a:graphicFrameLocks/>
          </p:cNvGraphicFramePr>
          <p:nvPr>
            <p:extLst>
              <p:ext uri="{D42A27DB-BD31-4B8C-83A1-F6EECF244321}">
                <p14:modId xmlns:p14="http://schemas.microsoft.com/office/powerpoint/2010/main" val="3529429058"/>
              </p:ext>
            </p:extLst>
          </p:nvPr>
        </p:nvGraphicFramePr>
        <p:xfrm>
          <a:off x="5707392" y="2048608"/>
          <a:ext cx="3322308" cy="292106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8424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8C5E533E-6569-4B2A-92C9-CCD79B950389}"/>
              </a:ext>
            </a:extLst>
          </p:cNvPr>
          <p:cNvGraphicFramePr>
            <a:graphicFrameLocks/>
          </p:cNvGraphicFramePr>
          <p:nvPr>
            <p:extLst>
              <p:ext uri="{D42A27DB-BD31-4B8C-83A1-F6EECF244321}">
                <p14:modId xmlns:p14="http://schemas.microsoft.com/office/powerpoint/2010/main" val="846850377"/>
              </p:ext>
            </p:extLst>
          </p:nvPr>
        </p:nvGraphicFramePr>
        <p:xfrm>
          <a:off x="659423" y="640616"/>
          <a:ext cx="7491799" cy="4001722"/>
        </p:xfrm>
        <a:graphic>
          <a:graphicData uri="http://schemas.openxmlformats.org/drawingml/2006/chart">
            <c:chart xmlns:c="http://schemas.openxmlformats.org/drawingml/2006/chart" xmlns:r="http://schemas.openxmlformats.org/officeDocument/2006/relationships" r:id="rId2"/>
          </a:graphicData>
        </a:graphic>
      </p:graphicFrame>
      <p:sp>
        <p:nvSpPr>
          <p:cNvPr id="5" name="TekstSylinder 4">
            <a:extLst>
              <a:ext uri="{FF2B5EF4-FFF2-40B4-BE49-F238E27FC236}">
                <a16:creationId xmlns:a16="http://schemas.microsoft.com/office/drawing/2014/main" id="{31A77D5B-8E22-430D-A477-E643EDEEF0F9}"/>
              </a:ext>
            </a:extLst>
          </p:cNvPr>
          <p:cNvSpPr txBox="1"/>
          <p:nvPr/>
        </p:nvSpPr>
        <p:spPr>
          <a:xfrm>
            <a:off x="1654629" y="240632"/>
            <a:ext cx="5834742" cy="461665"/>
          </a:xfrm>
          <a:prstGeom prst="rect">
            <a:avLst/>
          </a:prstGeom>
          <a:noFill/>
        </p:spPr>
        <p:txBody>
          <a:bodyPr wrap="square" rtlCol="0">
            <a:spAutoFit/>
          </a:bodyPr>
          <a:lstStyle/>
          <a:p>
            <a:pPr algn="ctr"/>
            <a:r>
              <a:rPr lang="nb-NO" sz="2400" b="1" dirty="0"/>
              <a:t>Veksten i antall yrkesaktive faller</a:t>
            </a:r>
          </a:p>
        </p:txBody>
      </p:sp>
    </p:spTree>
    <p:extLst>
      <p:ext uri="{BB962C8B-B14F-4D97-AF65-F5344CB8AC3E}">
        <p14:creationId xmlns:p14="http://schemas.microsoft.com/office/powerpoint/2010/main" val="3678272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051E36F5-5B22-40BB-B81F-14A568A456E1}"/>
              </a:ext>
            </a:extLst>
          </p:cNvPr>
          <p:cNvGraphicFramePr>
            <a:graphicFrameLocks/>
          </p:cNvGraphicFramePr>
          <p:nvPr>
            <p:extLst>
              <p:ext uri="{D42A27DB-BD31-4B8C-83A1-F6EECF244321}">
                <p14:modId xmlns:p14="http://schemas.microsoft.com/office/powerpoint/2010/main" val="3037007155"/>
              </p:ext>
            </p:extLst>
          </p:nvPr>
        </p:nvGraphicFramePr>
        <p:xfrm>
          <a:off x="444381" y="316194"/>
          <a:ext cx="8340695" cy="436690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73128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a:extLst>
              <a:ext uri="{FF2B5EF4-FFF2-40B4-BE49-F238E27FC236}">
                <a16:creationId xmlns:a16="http://schemas.microsoft.com/office/drawing/2014/main" id="{3199EF80-58A2-48F9-9175-A38705C15D3A}"/>
              </a:ext>
            </a:extLst>
          </p:cNvPr>
          <p:cNvGraphicFramePr>
            <a:graphicFrameLocks noGrp="1"/>
          </p:cNvGraphicFramePr>
          <p:nvPr>
            <p:extLst>
              <p:ext uri="{D42A27DB-BD31-4B8C-83A1-F6EECF244321}">
                <p14:modId xmlns:p14="http://schemas.microsoft.com/office/powerpoint/2010/main" val="3902423342"/>
              </p:ext>
            </p:extLst>
          </p:nvPr>
        </p:nvGraphicFramePr>
        <p:xfrm>
          <a:off x="145279" y="814983"/>
          <a:ext cx="4084890" cy="3073516"/>
        </p:xfrm>
        <a:graphic>
          <a:graphicData uri="http://schemas.openxmlformats.org/drawingml/2006/table">
            <a:tbl>
              <a:tblPr firstRow="1" firstCol="1" bandRow="1">
                <a:tableStyleId>{5C22544A-7EE6-4342-B048-85BDC9FD1C3A}</a:tableStyleId>
              </a:tblPr>
              <a:tblGrid>
                <a:gridCol w="1616938">
                  <a:extLst>
                    <a:ext uri="{9D8B030D-6E8A-4147-A177-3AD203B41FA5}">
                      <a16:colId xmlns:a16="http://schemas.microsoft.com/office/drawing/2014/main" val="3275970317"/>
                    </a:ext>
                  </a:extLst>
                </a:gridCol>
                <a:gridCol w="1179320">
                  <a:extLst>
                    <a:ext uri="{9D8B030D-6E8A-4147-A177-3AD203B41FA5}">
                      <a16:colId xmlns:a16="http://schemas.microsoft.com/office/drawing/2014/main" val="3657125550"/>
                    </a:ext>
                  </a:extLst>
                </a:gridCol>
                <a:gridCol w="1288632">
                  <a:extLst>
                    <a:ext uri="{9D8B030D-6E8A-4147-A177-3AD203B41FA5}">
                      <a16:colId xmlns:a16="http://schemas.microsoft.com/office/drawing/2014/main" val="3309369214"/>
                    </a:ext>
                  </a:extLst>
                </a:gridCol>
              </a:tblGrid>
              <a:tr h="257476">
                <a:tc gridSpan="3">
                  <a:txBody>
                    <a:bodyPr/>
                    <a:lstStyle/>
                    <a:p>
                      <a:pPr algn="ctr">
                        <a:lnSpc>
                          <a:spcPct val="107000"/>
                        </a:lnSpc>
                        <a:spcAft>
                          <a:spcPts val="800"/>
                        </a:spcAft>
                      </a:pPr>
                      <a:r>
                        <a:rPr lang="nb-NO" sz="1400" b="0" dirty="0">
                          <a:solidFill>
                            <a:schemeClr val="tx1"/>
                          </a:solidFill>
                          <a:effectLst/>
                        </a:rPr>
                        <a:t>Kontingenteksempel pensjonist </a:t>
                      </a:r>
                      <a:r>
                        <a:rPr lang="nb-NO" sz="1400" b="1" dirty="0">
                          <a:solidFill>
                            <a:schemeClr val="tx1"/>
                          </a:solidFill>
                          <a:effectLst/>
                        </a:rPr>
                        <a:t>under</a:t>
                      </a:r>
                      <a:r>
                        <a:rPr lang="nb-NO" sz="1400" b="0" dirty="0">
                          <a:solidFill>
                            <a:schemeClr val="tx1"/>
                          </a:solidFill>
                          <a:effectLst/>
                        </a:rPr>
                        <a:t> 75 år</a:t>
                      </a:r>
                      <a:endParaRPr lang="nb-NO"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3457726572"/>
                  </a:ext>
                </a:extLst>
              </a:tr>
              <a:tr h="506854">
                <a:tc>
                  <a:txBody>
                    <a:bodyPr/>
                    <a:lstStyle/>
                    <a:p>
                      <a:pPr>
                        <a:lnSpc>
                          <a:spcPct val="107000"/>
                        </a:lnSpc>
                      </a:pPr>
                      <a:endParaRPr lang="nb-NO" sz="1400" dirty="0">
                        <a:solidFill>
                          <a:schemeClr val="tx1"/>
                        </a:solidFill>
                        <a:effectLst/>
                        <a:latin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nb-NO" sz="1400" dirty="0">
                          <a:solidFill>
                            <a:schemeClr val="tx1"/>
                          </a:solidFill>
                          <a:effectLst/>
                        </a:rPr>
                        <a:t>Dagens modell</a:t>
                      </a:r>
                      <a:br>
                        <a:rPr lang="nb-NO" sz="1400" dirty="0">
                          <a:solidFill>
                            <a:schemeClr val="tx1"/>
                          </a:solidFill>
                          <a:effectLst/>
                          <a:latin typeface="Calibri" panose="020F0502020204030204" pitchFamily="34" charset="0"/>
                          <a:cs typeface="Times New Roman" panose="02020603050405020304" pitchFamily="18" charset="0"/>
                        </a:rPr>
                      </a:br>
                      <a:endParaRPr lang="nb-NO" sz="1400" dirty="0">
                        <a:solidFill>
                          <a:schemeClr val="tx1"/>
                        </a:solidFill>
                        <a:effectLst/>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spcAft>
                          <a:spcPts val="800"/>
                        </a:spcAft>
                      </a:pPr>
                      <a:r>
                        <a:rPr lang="nb-NO" sz="1400" dirty="0">
                          <a:solidFill>
                            <a:schemeClr val="tx1"/>
                          </a:solidFill>
                          <a:effectLst/>
                        </a:rPr>
                        <a:t>Foreslått modell</a:t>
                      </a:r>
                      <a:br>
                        <a:rPr lang="nb-NO" sz="1400" dirty="0">
                          <a:solidFill>
                            <a:schemeClr val="tx1"/>
                          </a:solidFill>
                          <a:effectLst/>
                        </a:rPr>
                      </a:br>
                      <a:endParaRPr lang="nb-NO" sz="1400" dirty="0">
                        <a:solidFill>
                          <a:schemeClr val="tx1"/>
                        </a:solidFill>
                        <a:effectLst/>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89375807"/>
                  </a:ext>
                </a:extLst>
              </a:tr>
              <a:tr h="257476">
                <a:tc>
                  <a:txBody>
                    <a:bodyPr/>
                    <a:lstStyle/>
                    <a:p>
                      <a:pPr>
                        <a:lnSpc>
                          <a:spcPct val="107000"/>
                        </a:lnSpc>
                        <a:spcAft>
                          <a:spcPts val="800"/>
                        </a:spcAft>
                      </a:pPr>
                      <a:r>
                        <a:rPr lang="nb-NO" sz="1400" dirty="0">
                          <a:solidFill>
                            <a:schemeClr val="tx1"/>
                          </a:solidFill>
                          <a:effectLst/>
                        </a:rPr>
                        <a:t>Kontingent</a:t>
                      </a:r>
                      <a:endParaRPr lang="nb-N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dirty="0">
                          <a:solidFill>
                            <a:schemeClr val="tx1"/>
                          </a:solidFill>
                          <a:effectLst/>
                        </a:rPr>
                        <a:t> kr 1 000 </a:t>
                      </a:r>
                      <a:endParaRPr lang="nb-N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a:solidFill>
                            <a:schemeClr val="tx1"/>
                          </a:solidFill>
                          <a:effectLst/>
                        </a:rPr>
                        <a:t> kr 1 500 </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8219552"/>
                  </a:ext>
                </a:extLst>
              </a:tr>
              <a:tr h="257476">
                <a:tc>
                  <a:txBody>
                    <a:bodyPr/>
                    <a:lstStyle/>
                    <a:p>
                      <a:pPr>
                        <a:lnSpc>
                          <a:spcPct val="107000"/>
                        </a:lnSpc>
                      </a:pPr>
                      <a:endParaRPr lang="nb-NO" sz="1400" dirty="0">
                        <a:solidFill>
                          <a:schemeClr val="tx1"/>
                        </a:solidFill>
                        <a:effectLst/>
                        <a:latin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pPr>
                      <a:endParaRPr lang="nb-NO" sz="1400">
                        <a:solidFill>
                          <a:schemeClr val="tx1"/>
                        </a:solidFill>
                        <a:effectLst/>
                        <a:latin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pPr>
                      <a:endParaRPr lang="nb-NO" sz="1400" dirty="0">
                        <a:solidFill>
                          <a:schemeClr val="tx1"/>
                        </a:solidFill>
                        <a:effectLst/>
                        <a:latin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6246697"/>
                  </a:ext>
                </a:extLst>
              </a:tr>
              <a:tr h="257476">
                <a:tc>
                  <a:txBody>
                    <a:bodyPr/>
                    <a:lstStyle/>
                    <a:p>
                      <a:pPr>
                        <a:lnSpc>
                          <a:spcPct val="107000"/>
                        </a:lnSpc>
                        <a:spcAft>
                          <a:spcPts val="800"/>
                        </a:spcAft>
                      </a:pPr>
                      <a:r>
                        <a:rPr lang="nb-NO" sz="1400">
                          <a:solidFill>
                            <a:schemeClr val="tx1"/>
                          </a:solidFill>
                          <a:effectLst/>
                        </a:rPr>
                        <a:t>Innboforsikring</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a:solidFill>
                            <a:schemeClr val="tx1"/>
                          </a:solidFill>
                          <a:effectLst/>
                        </a:rPr>
                        <a:t>-kr 888</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a:solidFill>
                            <a:schemeClr val="tx1"/>
                          </a:solidFill>
                          <a:effectLst/>
                        </a:rPr>
                        <a:t>-kr 888</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99383257"/>
                  </a:ext>
                </a:extLst>
              </a:tr>
              <a:tr h="257476">
                <a:tc>
                  <a:txBody>
                    <a:bodyPr/>
                    <a:lstStyle/>
                    <a:p>
                      <a:pPr>
                        <a:lnSpc>
                          <a:spcPct val="107000"/>
                        </a:lnSpc>
                        <a:spcAft>
                          <a:spcPts val="800"/>
                        </a:spcAft>
                      </a:pPr>
                      <a:r>
                        <a:rPr lang="nb-NO" sz="1400">
                          <a:solidFill>
                            <a:schemeClr val="tx1"/>
                          </a:solidFill>
                          <a:effectLst/>
                        </a:rPr>
                        <a:t>Stønadskassa</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a:solidFill>
                            <a:schemeClr val="tx1"/>
                          </a:solidFill>
                          <a:effectLst/>
                        </a:rPr>
                        <a:t>-kr 190</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a:solidFill>
                            <a:schemeClr val="tx1"/>
                          </a:solidFill>
                          <a:effectLst/>
                        </a:rPr>
                        <a:t>-kr 190</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59898958"/>
                  </a:ext>
                </a:extLst>
              </a:tr>
              <a:tr h="506854">
                <a:tc>
                  <a:txBody>
                    <a:bodyPr/>
                    <a:lstStyle/>
                    <a:p>
                      <a:pPr>
                        <a:lnSpc>
                          <a:spcPct val="107000"/>
                        </a:lnSpc>
                        <a:spcAft>
                          <a:spcPts val="800"/>
                        </a:spcAft>
                      </a:pPr>
                      <a:r>
                        <a:rPr lang="nb-NO" sz="1400">
                          <a:solidFill>
                            <a:schemeClr val="tx1"/>
                          </a:solidFill>
                          <a:effectLst/>
                        </a:rPr>
                        <a:t>Kontingent til pensjonistforbundet</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a:solidFill>
                            <a:schemeClr val="tx1"/>
                          </a:solidFill>
                          <a:effectLst/>
                        </a:rPr>
                        <a:t>-kr 207</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a:solidFill>
                            <a:schemeClr val="tx1"/>
                          </a:solidFill>
                          <a:effectLst/>
                        </a:rPr>
                        <a:t>-kr 207</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4877790"/>
                  </a:ext>
                </a:extLst>
              </a:tr>
              <a:tr h="257476">
                <a:tc>
                  <a:txBody>
                    <a:bodyPr/>
                    <a:lstStyle/>
                    <a:p>
                      <a:pPr>
                        <a:lnSpc>
                          <a:spcPct val="107000"/>
                        </a:lnSpc>
                        <a:spcAft>
                          <a:spcPts val="800"/>
                        </a:spcAft>
                      </a:pPr>
                      <a:r>
                        <a:rPr lang="nb-NO" sz="1400">
                          <a:solidFill>
                            <a:schemeClr val="tx1"/>
                          </a:solidFill>
                          <a:effectLst/>
                        </a:rPr>
                        <a:t>Fagbladet/almanakk</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a:solidFill>
                            <a:schemeClr val="tx1"/>
                          </a:solidFill>
                          <a:effectLst/>
                        </a:rPr>
                        <a:t>-kr 70</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a:solidFill>
                            <a:schemeClr val="tx1"/>
                          </a:solidFill>
                          <a:effectLst/>
                        </a:rPr>
                        <a:t>-kr 70</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9652134"/>
                  </a:ext>
                </a:extLst>
              </a:tr>
              <a:tr h="257476">
                <a:tc>
                  <a:txBody>
                    <a:bodyPr/>
                    <a:lstStyle/>
                    <a:p>
                      <a:pPr>
                        <a:lnSpc>
                          <a:spcPct val="107000"/>
                        </a:lnSpc>
                        <a:spcAft>
                          <a:spcPts val="800"/>
                        </a:spcAft>
                      </a:pPr>
                      <a:r>
                        <a:rPr lang="nb-NO" sz="1400">
                          <a:solidFill>
                            <a:schemeClr val="tx1"/>
                          </a:solidFill>
                          <a:effectLst/>
                        </a:rPr>
                        <a:t>Pensjonistdrift</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a:solidFill>
                            <a:schemeClr val="tx1"/>
                          </a:solidFill>
                          <a:effectLst/>
                        </a:rPr>
                        <a:t>-kr 173</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a:solidFill>
                            <a:schemeClr val="tx1"/>
                          </a:solidFill>
                          <a:effectLst/>
                        </a:rPr>
                        <a:t>-kr 173</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1093363"/>
                  </a:ext>
                </a:extLst>
              </a:tr>
              <a:tr h="257476">
                <a:tc>
                  <a:txBody>
                    <a:bodyPr/>
                    <a:lstStyle/>
                    <a:p>
                      <a:pPr>
                        <a:lnSpc>
                          <a:spcPct val="107000"/>
                        </a:lnSpc>
                        <a:spcAft>
                          <a:spcPts val="800"/>
                        </a:spcAft>
                      </a:pPr>
                      <a:r>
                        <a:rPr lang="nb-NO" sz="1400">
                          <a:solidFill>
                            <a:schemeClr val="tx1"/>
                          </a:solidFill>
                          <a:effectLst/>
                        </a:rPr>
                        <a:t>Sum</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b="1" dirty="0">
                          <a:solidFill>
                            <a:schemeClr val="tx1"/>
                          </a:solidFill>
                          <a:effectLst/>
                        </a:rPr>
                        <a:t>-kr 528</a:t>
                      </a:r>
                      <a:endParaRPr lang="nb-NO"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lnSpc>
                          <a:spcPct val="107000"/>
                        </a:lnSpc>
                        <a:spcAft>
                          <a:spcPts val="800"/>
                        </a:spcAft>
                      </a:pPr>
                      <a:r>
                        <a:rPr lang="nb-NO" sz="1400" b="1" dirty="0">
                          <a:solidFill>
                            <a:schemeClr val="tx1"/>
                          </a:solidFill>
                          <a:effectLst/>
                        </a:rPr>
                        <a:t>-kr 28</a:t>
                      </a:r>
                      <a:endParaRPr lang="nb-NO"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0857" marR="40857" marT="8755" marB="8755"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80341792"/>
                  </a:ext>
                </a:extLst>
              </a:tr>
            </a:tbl>
          </a:graphicData>
        </a:graphic>
      </p:graphicFrame>
      <p:graphicFrame>
        <p:nvGraphicFramePr>
          <p:cNvPr id="5" name="Tabell 4">
            <a:extLst>
              <a:ext uri="{FF2B5EF4-FFF2-40B4-BE49-F238E27FC236}">
                <a16:creationId xmlns:a16="http://schemas.microsoft.com/office/drawing/2014/main" id="{2F5D69E4-5516-4C48-ABA7-A071E48B67BC}"/>
              </a:ext>
            </a:extLst>
          </p:cNvPr>
          <p:cNvGraphicFramePr>
            <a:graphicFrameLocks noGrp="1"/>
          </p:cNvGraphicFramePr>
          <p:nvPr>
            <p:extLst>
              <p:ext uri="{D42A27DB-BD31-4B8C-83A1-F6EECF244321}">
                <p14:modId xmlns:p14="http://schemas.microsoft.com/office/powerpoint/2010/main" val="2724133531"/>
              </p:ext>
            </p:extLst>
          </p:nvPr>
        </p:nvGraphicFramePr>
        <p:xfrm>
          <a:off x="4781372" y="814980"/>
          <a:ext cx="4153256" cy="3073519"/>
        </p:xfrm>
        <a:graphic>
          <a:graphicData uri="http://schemas.openxmlformats.org/drawingml/2006/table">
            <a:tbl>
              <a:tblPr firstRow="1" firstCol="1" bandRow="1">
                <a:tableStyleId>{5C22544A-7EE6-4342-B048-85BDC9FD1C3A}</a:tableStyleId>
              </a:tblPr>
              <a:tblGrid>
                <a:gridCol w="1666429">
                  <a:extLst>
                    <a:ext uri="{9D8B030D-6E8A-4147-A177-3AD203B41FA5}">
                      <a16:colId xmlns:a16="http://schemas.microsoft.com/office/drawing/2014/main" val="2466721798"/>
                    </a:ext>
                  </a:extLst>
                </a:gridCol>
                <a:gridCol w="1187865">
                  <a:extLst>
                    <a:ext uri="{9D8B030D-6E8A-4147-A177-3AD203B41FA5}">
                      <a16:colId xmlns:a16="http://schemas.microsoft.com/office/drawing/2014/main" val="1076570340"/>
                    </a:ext>
                  </a:extLst>
                </a:gridCol>
                <a:gridCol w="1298962">
                  <a:extLst>
                    <a:ext uri="{9D8B030D-6E8A-4147-A177-3AD203B41FA5}">
                      <a16:colId xmlns:a16="http://schemas.microsoft.com/office/drawing/2014/main" val="2386963983"/>
                    </a:ext>
                  </a:extLst>
                </a:gridCol>
              </a:tblGrid>
              <a:tr h="214482">
                <a:tc gridSpan="3">
                  <a:txBody>
                    <a:bodyPr/>
                    <a:lstStyle/>
                    <a:p>
                      <a:pPr algn="ctr">
                        <a:lnSpc>
                          <a:spcPct val="107000"/>
                        </a:lnSpc>
                        <a:spcAft>
                          <a:spcPts val="800"/>
                        </a:spcAft>
                      </a:pPr>
                      <a:r>
                        <a:rPr lang="nb-NO" sz="1400" b="0" dirty="0">
                          <a:solidFill>
                            <a:schemeClr val="tx1"/>
                          </a:solidFill>
                          <a:effectLst/>
                        </a:rPr>
                        <a:t>Kontingenteksempel pensjonist </a:t>
                      </a:r>
                      <a:r>
                        <a:rPr lang="nb-NO" sz="1400" b="1" dirty="0">
                          <a:solidFill>
                            <a:schemeClr val="tx1"/>
                          </a:solidFill>
                          <a:effectLst/>
                        </a:rPr>
                        <a:t>over</a:t>
                      </a:r>
                      <a:r>
                        <a:rPr lang="nb-NO" sz="1400" b="0" dirty="0">
                          <a:solidFill>
                            <a:schemeClr val="tx1"/>
                          </a:solidFill>
                          <a:effectLst/>
                        </a:rPr>
                        <a:t> 75 år</a:t>
                      </a:r>
                      <a:endParaRPr lang="nb-NO"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3229394040"/>
                  </a:ext>
                </a:extLst>
              </a:tr>
              <a:tr h="369150">
                <a:tc>
                  <a:txBody>
                    <a:bodyPr/>
                    <a:lstStyle/>
                    <a:p>
                      <a:pPr>
                        <a:lnSpc>
                          <a:spcPct val="107000"/>
                        </a:lnSpc>
                      </a:pPr>
                      <a:endParaRPr lang="nb-NO" sz="1400">
                        <a:solidFill>
                          <a:schemeClr val="tx1"/>
                        </a:solidFill>
                        <a:effectLst/>
                        <a:latin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nb-NO" sz="1400" dirty="0">
                          <a:solidFill>
                            <a:schemeClr val="tx1"/>
                          </a:solidFill>
                          <a:effectLst/>
                        </a:rPr>
                        <a:t>Dagens modell</a:t>
                      </a:r>
                      <a:endParaRPr lang="nb-N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nb-NO" sz="1400">
                          <a:solidFill>
                            <a:schemeClr val="tx1"/>
                          </a:solidFill>
                          <a:effectLst/>
                        </a:rPr>
                        <a:t>Foreslått modell</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7377666"/>
                  </a:ext>
                </a:extLst>
              </a:tr>
              <a:tr h="369150">
                <a:tc>
                  <a:txBody>
                    <a:bodyPr/>
                    <a:lstStyle/>
                    <a:p>
                      <a:pPr>
                        <a:lnSpc>
                          <a:spcPct val="107000"/>
                        </a:lnSpc>
                      </a:pPr>
                      <a:endParaRPr lang="nb-NO" sz="1400" dirty="0">
                        <a:solidFill>
                          <a:schemeClr val="tx1"/>
                        </a:solidFill>
                        <a:effectLst/>
                        <a:latin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pPr>
                      <a:endParaRPr lang="nb-NO" sz="1400" dirty="0">
                        <a:solidFill>
                          <a:schemeClr val="tx1"/>
                        </a:solidFill>
                        <a:effectLst/>
                        <a:latin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Aft>
                          <a:spcPts val="800"/>
                        </a:spcAft>
                      </a:pPr>
                      <a:r>
                        <a:rPr lang="nb-NO" sz="1400">
                          <a:solidFill>
                            <a:schemeClr val="tx1"/>
                          </a:solidFill>
                          <a:effectLst/>
                        </a:rPr>
                        <a:t>*fra 75 til 80 år</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1754206"/>
                  </a:ext>
                </a:extLst>
              </a:tr>
              <a:tr h="214482">
                <a:tc>
                  <a:txBody>
                    <a:bodyPr/>
                    <a:lstStyle/>
                    <a:p>
                      <a:pPr>
                        <a:lnSpc>
                          <a:spcPct val="107000"/>
                        </a:lnSpc>
                        <a:spcAft>
                          <a:spcPts val="800"/>
                        </a:spcAft>
                      </a:pPr>
                      <a:r>
                        <a:rPr lang="nb-NO" sz="1400" dirty="0">
                          <a:solidFill>
                            <a:schemeClr val="tx1"/>
                          </a:solidFill>
                          <a:effectLst/>
                        </a:rPr>
                        <a:t>Kontingent</a:t>
                      </a:r>
                      <a:endParaRPr lang="nb-N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a:solidFill>
                            <a:schemeClr val="tx1"/>
                          </a:solidFill>
                          <a:effectLst/>
                        </a:rPr>
                        <a:t> kr - </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a:solidFill>
                            <a:schemeClr val="tx1"/>
                          </a:solidFill>
                          <a:effectLst/>
                        </a:rPr>
                        <a:t> kr 650 </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1953445"/>
                  </a:ext>
                </a:extLst>
              </a:tr>
              <a:tr h="214482">
                <a:tc>
                  <a:txBody>
                    <a:bodyPr/>
                    <a:lstStyle/>
                    <a:p>
                      <a:pPr>
                        <a:lnSpc>
                          <a:spcPct val="107000"/>
                        </a:lnSpc>
                      </a:pPr>
                      <a:endParaRPr lang="nb-NO" sz="1400">
                        <a:solidFill>
                          <a:schemeClr val="tx1"/>
                        </a:solidFill>
                        <a:effectLst/>
                        <a:latin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pPr>
                      <a:endParaRPr lang="nb-NO" sz="1400">
                        <a:solidFill>
                          <a:schemeClr val="tx1"/>
                        </a:solidFill>
                        <a:effectLst/>
                        <a:latin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pPr>
                      <a:endParaRPr lang="nb-NO" sz="1400">
                        <a:solidFill>
                          <a:schemeClr val="tx1"/>
                        </a:solidFill>
                        <a:effectLst/>
                        <a:latin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1639403"/>
                  </a:ext>
                </a:extLst>
              </a:tr>
              <a:tr h="214482">
                <a:tc>
                  <a:txBody>
                    <a:bodyPr/>
                    <a:lstStyle/>
                    <a:p>
                      <a:pPr>
                        <a:lnSpc>
                          <a:spcPct val="107000"/>
                        </a:lnSpc>
                        <a:spcAft>
                          <a:spcPts val="800"/>
                        </a:spcAft>
                      </a:pPr>
                      <a:r>
                        <a:rPr lang="nb-NO" sz="1400">
                          <a:solidFill>
                            <a:schemeClr val="tx1"/>
                          </a:solidFill>
                          <a:effectLst/>
                        </a:rPr>
                        <a:t>Innboforsikring</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a:solidFill>
                            <a:schemeClr val="tx1"/>
                          </a:solidFill>
                          <a:effectLst/>
                        </a:rPr>
                        <a:t>kr 0</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a:solidFill>
                            <a:schemeClr val="tx1"/>
                          </a:solidFill>
                          <a:effectLst/>
                        </a:rPr>
                        <a:t>kr 0</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49375"/>
                  </a:ext>
                </a:extLst>
              </a:tr>
              <a:tr h="214482">
                <a:tc>
                  <a:txBody>
                    <a:bodyPr/>
                    <a:lstStyle/>
                    <a:p>
                      <a:pPr>
                        <a:lnSpc>
                          <a:spcPct val="107000"/>
                        </a:lnSpc>
                        <a:spcAft>
                          <a:spcPts val="800"/>
                        </a:spcAft>
                      </a:pPr>
                      <a:r>
                        <a:rPr lang="nb-NO" sz="1400">
                          <a:solidFill>
                            <a:schemeClr val="tx1"/>
                          </a:solidFill>
                          <a:effectLst/>
                        </a:rPr>
                        <a:t>Stønadskassa</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a:solidFill>
                            <a:schemeClr val="tx1"/>
                          </a:solidFill>
                          <a:effectLst/>
                        </a:rPr>
                        <a:t>-kr 190</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a:solidFill>
                            <a:schemeClr val="tx1"/>
                          </a:solidFill>
                          <a:effectLst/>
                        </a:rPr>
                        <a:t>-kr 190</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3024955"/>
                  </a:ext>
                </a:extLst>
              </a:tr>
              <a:tr h="423632">
                <a:tc>
                  <a:txBody>
                    <a:bodyPr/>
                    <a:lstStyle/>
                    <a:p>
                      <a:pPr>
                        <a:lnSpc>
                          <a:spcPct val="107000"/>
                        </a:lnSpc>
                        <a:spcAft>
                          <a:spcPts val="800"/>
                        </a:spcAft>
                      </a:pPr>
                      <a:r>
                        <a:rPr lang="nb-NO" sz="1400">
                          <a:solidFill>
                            <a:schemeClr val="tx1"/>
                          </a:solidFill>
                          <a:effectLst/>
                        </a:rPr>
                        <a:t>Kontingent til pensjonistforbundet</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a:solidFill>
                            <a:schemeClr val="tx1"/>
                          </a:solidFill>
                          <a:effectLst/>
                        </a:rPr>
                        <a:t>-kr 207</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a:solidFill>
                            <a:schemeClr val="tx1"/>
                          </a:solidFill>
                          <a:effectLst/>
                        </a:rPr>
                        <a:t>-kr 207</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07947818"/>
                  </a:ext>
                </a:extLst>
              </a:tr>
              <a:tr h="214482">
                <a:tc>
                  <a:txBody>
                    <a:bodyPr/>
                    <a:lstStyle/>
                    <a:p>
                      <a:pPr>
                        <a:lnSpc>
                          <a:spcPct val="107000"/>
                        </a:lnSpc>
                        <a:spcAft>
                          <a:spcPts val="800"/>
                        </a:spcAft>
                      </a:pPr>
                      <a:r>
                        <a:rPr lang="nb-NO" sz="1400">
                          <a:solidFill>
                            <a:schemeClr val="tx1"/>
                          </a:solidFill>
                          <a:effectLst/>
                        </a:rPr>
                        <a:t>Fagbladet/almanakk</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a:solidFill>
                            <a:schemeClr val="tx1"/>
                          </a:solidFill>
                          <a:effectLst/>
                        </a:rPr>
                        <a:t>-kr 70</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a:solidFill>
                            <a:schemeClr val="tx1"/>
                          </a:solidFill>
                          <a:effectLst/>
                        </a:rPr>
                        <a:t>-kr 70</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3714165"/>
                  </a:ext>
                </a:extLst>
              </a:tr>
              <a:tr h="214482">
                <a:tc>
                  <a:txBody>
                    <a:bodyPr/>
                    <a:lstStyle/>
                    <a:p>
                      <a:pPr>
                        <a:lnSpc>
                          <a:spcPct val="107000"/>
                        </a:lnSpc>
                        <a:spcAft>
                          <a:spcPts val="800"/>
                        </a:spcAft>
                      </a:pPr>
                      <a:r>
                        <a:rPr lang="nb-NO" sz="1400">
                          <a:solidFill>
                            <a:schemeClr val="tx1"/>
                          </a:solidFill>
                          <a:effectLst/>
                        </a:rPr>
                        <a:t>Pensjonistdrift</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a:solidFill>
                            <a:schemeClr val="tx1"/>
                          </a:solidFill>
                          <a:effectLst/>
                        </a:rPr>
                        <a:t>-kr 173</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a:solidFill>
                            <a:schemeClr val="tx1"/>
                          </a:solidFill>
                          <a:effectLst/>
                        </a:rPr>
                        <a:t>-kr 173</a:t>
                      </a:r>
                      <a:endParaRPr lang="nb-NO"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9281988"/>
                  </a:ext>
                </a:extLst>
              </a:tr>
              <a:tr h="214482">
                <a:tc>
                  <a:txBody>
                    <a:bodyPr/>
                    <a:lstStyle/>
                    <a:p>
                      <a:pPr>
                        <a:lnSpc>
                          <a:spcPct val="107000"/>
                        </a:lnSpc>
                        <a:spcAft>
                          <a:spcPts val="800"/>
                        </a:spcAft>
                      </a:pPr>
                      <a:r>
                        <a:rPr lang="nb-NO" sz="1400" dirty="0">
                          <a:solidFill>
                            <a:schemeClr val="tx1"/>
                          </a:solidFill>
                          <a:effectLst/>
                        </a:rPr>
                        <a:t>Sum</a:t>
                      </a:r>
                      <a:endParaRPr lang="nb-N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b="1" dirty="0">
                          <a:solidFill>
                            <a:schemeClr val="tx1"/>
                          </a:solidFill>
                          <a:effectLst/>
                        </a:rPr>
                        <a:t>-kr 640</a:t>
                      </a:r>
                      <a:endParaRPr lang="nb-NO"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07000"/>
                        </a:lnSpc>
                        <a:spcAft>
                          <a:spcPts val="800"/>
                        </a:spcAft>
                      </a:pPr>
                      <a:r>
                        <a:rPr lang="nb-NO" sz="1400" b="1" dirty="0">
                          <a:solidFill>
                            <a:schemeClr val="tx1"/>
                          </a:solidFill>
                          <a:effectLst/>
                        </a:rPr>
                        <a:t>kr 10</a:t>
                      </a:r>
                      <a:endParaRPr lang="nb-NO"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7143" marR="37143" marT="7959" marB="7959"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0521222"/>
                  </a:ext>
                </a:extLst>
              </a:tr>
            </a:tbl>
          </a:graphicData>
        </a:graphic>
      </p:graphicFrame>
      <p:sp>
        <p:nvSpPr>
          <p:cNvPr id="6" name="TekstSylinder 5">
            <a:extLst>
              <a:ext uri="{FF2B5EF4-FFF2-40B4-BE49-F238E27FC236}">
                <a16:creationId xmlns:a16="http://schemas.microsoft.com/office/drawing/2014/main" id="{8F0FCA3E-9559-4620-879F-D1A789670907}"/>
              </a:ext>
            </a:extLst>
          </p:cNvPr>
          <p:cNvSpPr txBox="1"/>
          <p:nvPr/>
        </p:nvSpPr>
        <p:spPr>
          <a:xfrm>
            <a:off x="1654629" y="240632"/>
            <a:ext cx="5834742" cy="461665"/>
          </a:xfrm>
          <a:prstGeom prst="rect">
            <a:avLst/>
          </a:prstGeom>
          <a:noFill/>
        </p:spPr>
        <p:txBody>
          <a:bodyPr wrap="square" rtlCol="0">
            <a:spAutoFit/>
          </a:bodyPr>
          <a:lstStyle/>
          <a:p>
            <a:pPr algn="ctr"/>
            <a:r>
              <a:rPr lang="nb-NO" sz="2400" b="1" dirty="0"/>
              <a:t>Endring i kontingent for pensjonist</a:t>
            </a:r>
          </a:p>
        </p:txBody>
      </p:sp>
      <p:sp>
        <p:nvSpPr>
          <p:cNvPr id="9" name="TekstSylinder 8">
            <a:extLst>
              <a:ext uri="{FF2B5EF4-FFF2-40B4-BE49-F238E27FC236}">
                <a16:creationId xmlns:a16="http://schemas.microsoft.com/office/drawing/2014/main" id="{CFFF4422-9F2B-428B-98FC-AEE19B60C1D5}"/>
              </a:ext>
            </a:extLst>
          </p:cNvPr>
          <p:cNvSpPr txBox="1"/>
          <p:nvPr/>
        </p:nvSpPr>
        <p:spPr>
          <a:xfrm>
            <a:off x="145280" y="3973949"/>
            <a:ext cx="8776530" cy="1169551"/>
          </a:xfrm>
          <a:prstGeom prst="rect">
            <a:avLst/>
          </a:prstGeom>
          <a:solidFill>
            <a:schemeClr val="bg1"/>
          </a:solidFill>
        </p:spPr>
        <p:txBody>
          <a:bodyPr wrap="square">
            <a:spAutoFit/>
          </a:bodyPr>
          <a:lstStyle/>
          <a:p>
            <a:r>
              <a:rPr lang="nb-NO" sz="1400" b="0" i="0" dirty="0">
                <a:effectLst/>
                <a:latin typeface="Arial" panose="020B0604020202020204" pitchFamily="34" charset="0"/>
              </a:rPr>
              <a:t>Særkontingent for alders- og uførepensjonister til og med det året de fyller 75 år og for pensjonister fra 75 år til og med det året de fyller 80 år </a:t>
            </a:r>
            <a:r>
              <a:rPr lang="nb-NO" sz="1400" b="0" i="0" u="sng" dirty="0">
                <a:effectLst/>
                <a:latin typeface="Arial" panose="020B0604020202020204" pitchFamily="34" charset="0"/>
              </a:rPr>
              <a:t>fastsettes av landsstyret</a:t>
            </a:r>
            <a:r>
              <a:rPr lang="nb-NO" sz="1400" b="0" i="0" dirty="0">
                <a:effectLst/>
                <a:latin typeface="Arial" panose="020B0604020202020204" pitchFamily="34" charset="0"/>
              </a:rPr>
              <a:t>. Fastsatte beløp justeres i tråd med Grunnbeløpet i folketrygden hvert år som en del av Fagforbundets budsjettprosess. </a:t>
            </a:r>
          </a:p>
          <a:p>
            <a:endParaRPr lang="nb-NO" sz="1400" dirty="0">
              <a:latin typeface="Arial" panose="020B0604020202020204" pitchFamily="34" charset="0"/>
            </a:endParaRPr>
          </a:p>
          <a:p>
            <a:r>
              <a:rPr lang="nb-NO" sz="1400" b="0" i="0" dirty="0">
                <a:effectLst/>
                <a:latin typeface="Arial" panose="020B0604020202020204" pitchFamily="34" charset="0"/>
              </a:rPr>
              <a:t>Pensjonister er fritatt fra kontingent og kollektive forsikringer fra og med året etter de er fylt 80 år.</a:t>
            </a:r>
            <a:endParaRPr lang="nb-NO" sz="1400" dirty="0"/>
          </a:p>
        </p:txBody>
      </p:sp>
    </p:spTree>
    <p:extLst>
      <p:ext uri="{BB962C8B-B14F-4D97-AF65-F5344CB8AC3E}">
        <p14:creationId xmlns:p14="http://schemas.microsoft.com/office/powerpoint/2010/main" val="3061054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6601BC2-D675-4B5B-8E86-75C9A8184EA4}"/>
              </a:ext>
            </a:extLst>
          </p:cNvPr>
          <p:cNvSpPr>
            <a:spLocks noGrp="1"/>
          </p:cNvSpPr>
          <p:nvPr>
            <p:ph type="title"/>
          </p:nvPr>
        </p:nvSpPr>
        <p:spPr>
          <a:xfrm>
            <a:off x="588385" y="116487"/>
            <a:ext cx="7388666" cy="857250"/>
          </a:xfrm>
        </p:spPr>
        <p:txBody>
          <a:bodyPr>
            <a:noAutofit/>
          </a:bodyPr>
          <a:lstStyle/>
          <a:p>
            <a:r>
              <a:rPr lang="nb-NO" sz="2400" dirty="0"/>
              <a:t>Hovedpunkter i forslag til endring i kontingenten</a:t>
            </a:r>
          </a:p>
        </p:txBody>
      </p:sp>
      <p:sp>
        <p:nvSpPr>
          <p:cNvPr id="3" name="Plassholder for tekst 2">
            <a:extLst>
              <a:ext uri="{FF2B5EF4-FFF2-40B4-BE49-F238E27FC236}">
                <a16:creationId xmlns:a16="http://schemas.microsoft.com/office/drawing/2014/main" id="{D2043326-E2FB-4A8C-A0C9-5F2993F4B423}"/>
              </a:ext>
            </a:extLst>
          </p:cNvPr>
          <p:cNvSpPr>
            <a:spLocks noGrp="1"/>
          </p:cNvSpPr>
          <p:nvPr>
            <p:ph type="body" sz="quarter" idx="10"/>
          </p:nvPr>
        </p:nvSpPr>
        <p:spPr>
          <a:xfrm>
            <a:off x="588963" y="871671"/>
            <a:ext cx="7388088" cy="4067797"/>
          </a:xfrm>
          <a:solidFill>
            <a:srgbClr val="FFFFFF"/>
          </a:solidFill>
        </p:spPr>
        <p:txBody>
          <a:bodyPr>
            <a:normAutofit lnSpcReduction="10000"/>
          </a:bodyPr>
          <a:lstStyle/>
          <a:p>
            <a:r>
              <a:rPr lang="nb-NO" dirty="0">
                <a:solidFill>
                  <a:schemeClr val="tx1"/>
                </a:solidFill>
                <a:latin typeface="+mn-lt"/>
              </a:rPr>
              <a:t>(1) Endringene gjennomføres trinnvis i løpet av en periode på fire år</a:t>
            </a:r>
          </a:p>
          <a:p>
            <a:br>
              <a:rPr lang="nb-NO" dirty="0">
                <a:solidFill>
                  <a:schemeClr val="tx1"/>
                </a:solidFill>
                <a:latin typeface="+mn-lt"/>
              </a:rPr>
            </a:br>
            <a:r>
              <a:rPr lang="nb-NO" dirty="0">
                <a:solidFill>
                  <a:schemeClr val="tx1"/>
                </a:solidFill>
                <a:latin typeface="+mn-lt"/>
              </a:rPr>
              <a:t>(2 og 3) Kontingenten justeres ned fra 1,45% til 1,25% av </a:t>
            </a:r>
            <a:r>
              <a:rPr lang="nb-NO" b="1" dirty="0">
                <a:solidFill>
                  <a:schemeClr val="tx1"/>
                </a:solidFill>
                <a:latin typeface="+mn-lt"/>
              </a:rPr>
              <a:t>trekkgrunnlaget</a:t>
            </a:r>
          </a:p>
          <a:p>
            <a:pPr marL="1543050" lvl="2" indent="-342900">
              <a:buFont typeface="Arial" panose="020B0604020202020204" pitchFamily="34" charset="0"/>
              <a:buChar char="•"/>
            </a:pPr>
            <a:r>
              <a:rPr lang="nb-NO" dirty="0">
                <a:solidFill>
                  <a:schemeClr val="tx1"/>
                </a:solidFill>
                <a:latin typeface="+mn-lt"/>
              </a:rPr>
              <a:t>0,95% til forbundet</a:t>
            </a:r>
          </a:p>
          <a:p>
            <a:pPr marL="1543050" lvl="2" indent="-342900">
              <a:buFont typeface="Arial" panose="020B0604020202020204" pitchFamily="34" charset="0"/>
              <a:buChar char="•"/>
            </a:pPr>
            <a:r>
              <a:rPr lang="nb-NO" dirty="0">
                <a:solidFill>
                  <a:schemeClr val="tx1"/>
                </a:solidFill>
                <a:latin typeface="+mn-lt"/>
              </a:rPr>
              <a:t>0,30% til fagforening</a:t>
            </a:r>
          </a:p>
          <a:p>
            <a:pPr marL="1543050" lvl="2" indent="-342900">
              <a:buFont typeface="Arial" panose="020B0604020202020204" pitchFamily="34" charset="0"/>
              <a:buChar char="•"/>
            </a:pPr>
            <a:endParaRPr lang="nb-NO" dirty="0">
              <a:solidFill>
                <a:schemeClr val="tx1"/>
              </a:solidFill>
              <a:latin typeface="+mn-lt"/>
            </a:endParaRPr>
          </a:p>
          <a:p>
            <a:r>
              <a:rPr lang="nb-NO" b="0" i="0" dirty="0">
                <a:solidFill>
                  <a:schemeClr val="tx1"/>
                </a:solidFill>
                <a:effectLst/>
                <a:latin typeface="+mn-lt"/>
              </a:rPr>
              <a:t>(4) Maksimumskontingenten opprettholdes på dagens nivå.</a:t>
            </a:r>
          </a:p>
          <a:p>
            <a:endParaRPr lang="nb-NO" b="0" i="0" dirty="0">
              <a:solidFill>
                <a:schemeClr val="tx1"/>
              </a:solidFill>
              <a:effectLst/>
              <a:latin typeface="+mn-lt"/>
            </a:endParaRPr>
          </a:p>
          <a:p>
            <a:r>
              <a:rPr lang="nb-NO" b="0" i="0" dirty="0">
                <a:solidFill>
                  <a:schemeClr val="tx1"/>
                </a:solidFill>
                <a:effectLst/>
                <a:latin typeface="+mn-lt"/>
              </a:rPr>
              <a:t>(6) Pensjonister under 75 år skal betale en kontingent tilsvarende forbundets samlede kostnader for aktiviteter, forsikringer mv pr. pensjonist.</a:t>
            </a:r>
            <a:endParaRPr lang="nb-NO" b="1" dirty="0">
              <a:solidFill>
                <a:schemeClr val="tx1"/>
              </a:solidFill>
              <a:latin typeface="+mn-lt"/>
            </a:endParaRPr>
          </a:p>
          <a:p>
            <a:endParaRPr lang="nb-NO" b="0" i="0" dirty="0">
              <a:solidFill>
                <a:schemeClr val="tx1"/>
              </a:solidFill>
              <a:effectLst/>
              <a:latin typeface="+mn-lt"/>
            </a:endParaRPr>
          </a:p>
          <a:p>
            <a:r>
              <a:rPr lang="nb-NO" b="0" i="0" dirty="0">
                <a:solidFill>
                  <a:schemeClr val="tx1"/>
                </a:solidFill>
                <a:effectLst/>
                <a:latin typeface="+mn-lt"/>
              </a:rPr>
              <a:t>(7) Kontingent for alders- og uførepensjonister til og med det året de fyller 75 år og for pensjonister fra 75 år til og med det året de fyller 80 år fastsettes av landsstyret. Fastsatte beløp justeres i tråd med Grunnbeløpet i folketrygden hvert år som en del av Fagforbundets budsjettprosess. De som er født i 1947 eller tidligere omfattes ikke av endringen.</a:t>
            </a:r>
            <a:endParaRPr lang="nb-NO" dirty="0">
              <a:solidFill>
                <a:schemeClr val="tx1"/>
              </a:solidFill>
              <a:latin typeface="+mn-lt"/>
            </a:endParaRPr>
          </a:p>
        </p:txBody>
      </p:sp>
    </p:spTree>
    <p:extLst>
      <p:ext uri="{BB962C8B-B14F-4D97-AF65-F5344CB8AC3E}">
        <p14:creationId xmlns:p14="http://schemas.microsoft.com/office/powerpoint/2010/main" val="4178884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73AA98C-EAC8-4BF7-854A-70023F33B187}"/>
              </a:ext>
            </a:extLst>
          </p:cNvPr>
          <p:cNvSpPr>
            <a:spLocks noGrp="1"/>
          </p:cNvSpPr>
          <p:nvPr>
            <p:ph type="title"/>
          </p:nvPr>
        </p:nvSpPr>
        <p:spPr>
          <a:xfrm>
            <a:off x="588385" y="29886"/>
            <a:ext cx="7384841" cy="857250"/>
          </a:xfrm>
        </p:spPr>
        <p:txBody>
          <a:bodyPr>
            <a:normAutofit fontScale="90000"/>
          </a:bodyPr>
          <a:lstStyle/>
          <a:p>
            <a:r>
              <a:rPr lang="nb-NO" sz="2800" dirty="0"/>
              <a:t>Endringer som medfører justering av vedtektene</a:t>
            </a:r>
          </a:p>
        </p:txBody>
      </p:sp>
      <p:sp>
        <p:nvSpPr>
          <p:cNvPr id="7" name="TekstSylinder 6">
            <a:extLst>
              <a:ext uri="{FF2B5EF4-FFF2-40B4-BE49-F238E27FC236}">
                <a16:creationId xmlns:a16="http://schemas.microsoft.com/office/drawing/2014/main" id="{037C52EE-D1D9-4AEA-988B-B3998F77D84C}"/>
              </a:ext>
            </a:extLst>
          </p:cNvPr>
          <p:cNvSpPr txBox="1"/>
          <p:nvPr/>
        </p:nvSpPr>
        <p:spPr>
          <a:xfrm>
            <a:off x="188007" y="741858"/>
            <a:ext cx="8776531" cy="4278094"/>
          </a:xfrm>
          <a:prstGeom prst="rect">
            <a:avLst/>
          </a:prstGeom>
          <a:solidFill>
            <a:schemeClr val="bg1"/>
          </a:solidFill>
        </p:spPr>
        <p:txBody>
          <a:bodyPr wrap="square">
            <a:spAutoFit/>
          </a:bodyPr>
          <a:lstStyle/>
          <a:p>
            <a:pPr marL="342900" indent="-342900" algn="l" rtl="0">
              <a:buAutoNum type="alphaLcParenBoth"/>
            </a:pPr>
            <a:r>
              <a:rPr lang="nb-NO" sz="1600" b="0" i="0" dirty="0">
                <a:effectLst/>
                <a:latin typeface="Arial" panose="020B0604020202020204" pitchFamily="34" charset="0"/>
              </a:rPr>
              <a:t>§8.1 Medlemmer med inntektsgivende arbeid betaler 1,25% av brutto lønn i kontingent til forbundet. Kontingentkuttet gjennomføres med en reduksjon på 0,05% årlig gjennom en 4 årsperiode slik at satsen for 2023 er 1,40%, for 2024 er 1,35%, for 2025 er 1,30% og for 2026 er 1,25%. </a:t>
            </a:r>
          </a:p>
          <a:p>
            <a:pPr marL="342900" indent="-342900" algn="l" rtl="0">
              <a:buAutoNum type="alphaLcParenBoth"/>
            </a:pPr>
            <a:endParaRPr lang="nb-NO" sz="1600" b="0" i="0" dirty="0">
              <a:effectLst/>
              <a:latin typeface="Arial" panose="020B0604020202020204" pitchFamily="34" charset="0"/>
            </a:endParaRPr>
          </a:p>
          <a:p>
            <a:pPr marL="342900" indent="-342900" algn="l" rtl="0">
              <a:buAutoNum type="alphaLcParenBoth"/>
            </a:pPr>
            <a:r>
              <a:rPr lang="nb-NO" sz="1600" b="0" i="0" dirty="0">
                <a:effectLst/>
                <a:latin typeface="Arial" panose="020B0604020202020204" pitchFamily="34" charset="0"/>
              </a:rPr>
              <a:t>§8.5 Fagforeningene får overført 0,3% av trekkgrunnlaget (brutto lønn) til drift av fagforeningen. </a:t>
            </a:r>
          </a:p>
          <a:p>
            <a:pPr marL="342900" indent="-342900" algn="l" rtl="0">
              <a:buAutoNum type="alphaLcParenBoth"/>
            </a:pPr>
            <a:endParaRPr lang="nb-NO" sz="1600" b="0" i="0" dirty="0">
              <a:effectLst/>
              <a:latin typeface="Arial" panose="020B0604020202020204" pitchFamily="34" charset="0"/>
            </a:endParaRPr>
          </a:p>
          <a:p>
            <a:pPr marL="342900" indent="-342900" algn="l" rtl="0">
              <a:buAutoNum type="alphaLcParenBoth"/>
            </a:pPr>
            <a:r>
              <a:rPr lang="nb-NO" sz="1600" b="0" i="0" dirty="0">
                <a:effectLst/>
                <a:latin typeface="Arial" panose="020B0604020202020204" pitchFamily="34" charset="0"/>
              </a:rPr>
              <a:t>§8.8 Medlemmer som skylder kontingent for mer enn 3 måneder blir strøket som medlem. </a:t>
            </a:r>
          </a:p>
          <a:p>
            <a:pPr marL="342900" indent="-342900" algn="l" rtl="0">
              <a:buAutoNum type="alphaLcParenBoth"/>
            </a:pPr>
            <a:endParaRPr lang="nb-NO" sz="1600" b="0" i="0" dirty="0">
              <a:effectLst/>
              <a:latin typeface="Arial" panose="020B0604020202020204" pitchFamily="34" charset="0"/>
            </a:endParaRPr>
          </a:p>
          <a:p>
            <a:pPr marL="342900" indent="-342900" algn="l" rtl="0">
              <a:buAutoNum type="alphaLcParenBoth"/>
            </a:pPr>
            <a:r>
              <a:rPr lang="nb-NO" sz="1600" b="0" i="0" dirty="0">
                <a:effectLst/>
                <a:latin typeface="Arial" panose="020B0604020202020204" pitchFamily="34" charset="0"/>
              </a:rPr>
              <a:t>§9.2 Kontingent for alders- og uførepensjonister til og med det året de fyller 75 år og for pensjonister fra 75 år til og med det året de fyller 80 år fastsettes av landsstyret. Fastsatte beløp justeres i tråd med Grunnbeløpet i folketrygden hvert år som en del av Fagforbundets budsjettprosess. </a:t>
            </a:r>
          </a:p>
          <a:p>
            <a:pPr marL="342900" indent="-342900" algn="l" rtl="0">
              <a:buAutoNum type="alphaLcParenBoth"/>
            </a:pPr>
            <a:endParaRPr lang="nb-NO" sz="1600" b="0" i="0" dirty="0">
              <a:effectLst/>
              <a:latin typeface="Arial" panose="020B0604020202020204" pitchFamily="34" charset="0"/>
            </a:endParaRPr>
          </a:p>
          <a:p>
            <a:pPr marL="342900" indent="-342900" algn="l" rtl="0">
              <a:buAutoNum type="alphaLcParenBoth"/>
            </a:pPr>
            <a:r>
              <a:rPr lang="nb-NO" sz="1600" b="0" i="0" dirty="0">
                <a:effectLst/>
                <a:latin typeface="Arial" panose="020B0604020202020204" pitchFamily="34" charset="0"/>
              </a:rPr>
              <a:t>§9.3 Pensjonister er fritatt fra kontingent og kollektive forsikringer fra og med året etter de er fylt 80 år</a:t>
            </a:r>
            <a:endParaRPr lang="nb-NO" sz="1600" b="0" i="0" dirty="0">
              <a:effectLst/>
              <a:latin typeface="Roboto" panose="02000000000000000000" pitchFamily="2" charset="0"/>
            </a:endParaRPr>
          </a:p>
        </p:txBody>
      </p:sp>
    </p:spTree>
    <p:extLst>
      <p:ext uri="{BB962C8B-B14F-4D97-AF65-F5344CB8AC3E}">
        <p14:creationId xmlns:p14="http://schemas.microsoft.com/office/powerpoint/2010/main" val="46425551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6350" cmpd="sng">
          <a:solidFill>
            <a:srgbClr val="B1B0B0"/>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agforbundet_ppt-mal.potx" id="{8B0AFCAB-A2B0-4818-86C8-AB442E244C73}" vid="{3DDFC00A-10E2-4EAF-9408-04F5178AC25F}"/>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63CD6D8779CA3D429E9AAD572400409C" ma:contentTypeVersion="2" ma:contentTypeDescription="Opprett et nytt dokument." ma:contentTypeScope="" ma:versionID="5d92e6132e91002fcec461b42e30293d">
  <xsd:schema xmlns:xsd="http://www.w3.org/2001/XMLSchema" xmlns:xs="http://www.w3.org/2001/XMLSchema" xmlns:p="http://schemas.microsoft.com/office/2006/metadata/properties" xmlns:ns2="bbaf8159-2416-4e0c-b25a-880033d8c4e8" targetNamespace="http://schemas.microsoft.com/office/2006/metadata/properties" ma:root="true" ma:fieldsID="5c6b0d20c01ba97739404c594b93af1d" ns2:_="">
    <xsd:import namespace="bbaf8159-2416-4e0c-b25a-880033d8c4e8"/>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af8159-2416-4e0c-b25a-880033d8c4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purl.org/dc/terms/"/>
    <ds:schemaRef ds:uri="http://schemas.openxmlformats.org/package/2006/metadata/core-properties"/>
    <ds:schemaRef ds:uri="http://purl.org/dc/dcmitype/"/>
    <ds:schemaRef ds:uri="bbaf8159-2416-4e0c-b25a-880033d8c4e8"/>
    <ds:schemaRef ds:uri="http://schemas.microsoft.com/office/2006/documentManagement/types"/>
    <ds:schemaRef ds:uri="http://schemas.microsoft.com/office/2006/metadata/properties"/>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41E49C34-459C-4A4E-876E-567E5D2FF6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af8159-2416-4e0c-b25a-880033d8c4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Fagforbundet_ppt-mal</Template>
  <TotalTime>12154</TotalTime>
  <Words>669</Words>
  <Application>Microsoft Office PowerPoint</Application>
  <PresentationFormat>Skjermfremvisning (16:9)</PresentationFormat>
  <Paragraphs>96</Paragraphs>
  <Slides>9</Slides>
  <Notes>1</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9</vt:i4>
      </vt:variant>
    </vt:vector>
  </HeadingPairs>
  <TitlesOfParts>
    <vt:vector size="16" baseType="lpstr">
      <vt:lpstr>Arial</vt:lpstr>
      <vt:lpstr>Calibri</vt:lpstr>
      <vt:lpstr>Lucida Grande</vt:lpstr>
      <vt:lpstr>Roboto</vt:lpstr>
      <vt:lpstr>Source Sans Pro</vt:lpstr>
      <vt:lpstr>Wingdings</vt:lpstr>
      <vt:lpstr>Office-tema</vt:lpstr>
      <vt:lpstr>  Forslag til endring av kontingent  </vt:lpstr>
      <vt:lpstr>Hvorfor? Målet er økt styrke og mer gjennomslagskraft</vt:lpstr>
      <vt:lpstr>PowerPoint-presentasjon</vt:lpstr>
      <vt:lpstr>Hvorfor kontingentreduksjon?</vt:lpstr>
      <vt:lpstr>PowerPoint-presentasjon</vt:lpstr>
      <vt:lpstr>PowerPoint-presentasjon</vt:lpstr>
      <vt:lpstr>PowerPoint-presentasjon</vt:lpstr>
      <vt:lpstr>Hovedpunkter i forslag til endring i kontingenten</vt:lpstr>
      <vt:lpstr>Endringer som medfører justering av vedtektene</vt:lpstr>
    </vt:vector>
  </TitlesOfParts>
  <Company>Fagforbundet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Tittel</dc:title>
  <dc:creator>Brobakken, Knut</dc:creator>
  <cp:lastModifiedBy>Brobakken, Knut</cp:lastModifiedBy>
  <cp:revision>213</cp:revision>
  <cp:lastPrinted>2019-12-06T07:36:15Z</cp:lastPrinted>
  <dcterms:created xsi:type="dcterms:W3CDTF">2018-04-06T09:44:25Z</dcterms:created>
  <dcterms:modified xsi:type="dcterms:W3CDTF">2022-03-30T08:35:33Z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0x01010063CD6D8779CA3D429E9AAD572400409C</vt:lpwstr>
  </property>
</Properties>
</file>